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  <p:sldMasterId id="2147483666" r:id="rId6"/>
  </p:sldMasterIdLst>
  <p:notesMasterIdLst>
    <p:notesMasterId r:id="rId40"/>
  </p:notesMasterIdLst>
  <p:handoutMasterIdLst>
    <p:handoutMasterId r:id="rId41"/>
  </p:handoutMasterIdLst>
  <p:sldIdLst>
    <p:sldId id="256" r:id="rId7"/>
    <p:sldId id="257" r:id="rId8"/>
    <p:sldId id="258" r:id="rId9"/>
    <p:sldId id="295" r:id="rId10"/>
    <p:sldId id="260" r:id="rId11"/>
    <p:sldId id="261" r:id="rId12"/>
    <p:sldId id="262" r:id="rId13"/>
    <p:sldId id="263" r:id="rId14"/>
    <p:sldId id="264" r:id="rId15"/>
    <p:sldId id="265" r:id="rId16"/>
    <p:sldId id="291" r:id="rId17"/>
    <p:sldId id="267" r:id="rId18"/>
    <p:sldId id="294" r:id="rId19"/>
    <p:sldId id="269" r:id="rId20"/>
    <p:sldId id="270" r:id="rId21"/>
    <p:sldId id="271" r:id="rId22"/>
    <p:sldId id="272" r:id="rId23"/>
    <p:sldId id="274" r:id="rId24"/>
    <p:sldId id="275" r:id="rId25"/>
    <p:sldId id="273" r:id="rId26"/>
    <p:sldId id="293" r:id="rId27"/>
    <p:sldId id="277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6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YIGANE, Landry Ndriko" initials="MN" lastIdx="1" clrIdx="0">
    <p:extLst/>
  </p:cmAuthor>
  <p:cmAuthor id="2" name="Denis" initials="D" lastIdx="5" clrIdx="1">
    <p:extLst/>
  </p:cmAuthor>
  <p:cmAuthor id="3" name="COPPER, Frederik Anton" initials="CFA" lastIdx="3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9"/>
    <a:srgbClr val="008FCE"/>
    <a:srgbClr val="008DCF"/>
    <a:srgbClr val="D86422"/>
    <a:srgbClr val="A24B19"/>
    <a:srgbClr val="006A97"/>
    <a:srgbClr val="005D8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9C449B-135F-4C23-A4D0-7219C8007CB5}" v="2" dt="2020-11-02T11:27:34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5345" autoAdjust="0"/>
    <p:restoredTop sz="69954" autoAdjust="0"/>
  </p:normalViewPr>
  <p:slideViewPr>
    <p:cSldViewPr snapToGrid="0" snapToObjects="1">
      <p:cViewPr varScale="1">
        <p:scale>
          <a:sx n="114" d="100"/>
          <a:sy n="114" d="100"/>
        </p:scale>
        <p:origin x="10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67265F-E012-4C18-976D-749F949784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B049D7-50E2-499B-969D-4D62B25AA5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981BD-5526-4445-8380-17D27E8DAE2B}" type="datetimeFigureOut">
              <a:rPr lang="en-US" smtClean="0"/>
              <a:t>11/2/2020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86127-1702-4FB4-9084-D779231D23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F782CD-0304-411A-A86B-D935595FFE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F966A-2D82-447F-9A17-BCE9AF876D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41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8A83-ACC6-4B15-A034-17B5DF5D97A5}" type="datetimeFigureOut">
              <a:rPr lang="en-US" smtClean="0"/>
              <a:t>11/2/2020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61A72-6C7D-49E1-A69D-B1543F4FDA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80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43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294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Разбивка на группы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Планирование действий на основе полученных результатов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Действие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Обоснование приоритетов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Кто отвечает за осуществление действий?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Какие ресурсы требуются?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 какому сроку?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Докладчики от каждой группы в 5-минутных выступлениях представляют сформулированные в группе выводы.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316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Разбивка на группы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Планирование действий на основе полученных результатов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Действие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Обоснование приоритетов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Кто отвечает за осуществление действий?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Какие ресурсы требуются?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 какому сроку?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Докладчики от каждой группы в 5-минутных выступлениях представляют сформулированные в группе выводы.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142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Разбивка на группы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Планирование действий на основе полученных результатов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Действие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Обоснование приоритетов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Кто отвечает за осуществление действий?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Какие ресурсы требуются?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 какому сроку?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Докладчики от каждой группы в 5-минутных выступлениях представляют сформулированные в группе выводы.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994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Разбивка на группы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Планирование действий на основе полученных результатов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Действие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Обоснование приоритетов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Кто отвечает за осуществление действий?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Какие ресурсы требуются?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 dirty="0">
                <a:latin typeface="Calibri" pitchFamily="34" charset="0"/>
                <a:cs typeface="Courier New" pitchFamily="49" charset="0"/>
              </a:rPr>
              <a:t>К какому сроку?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 dirty="0">
                <a:latin typeface="Calibri" pitchFamily="34" charset="0"/>
                <a:cs typeface="Courier New" pitchFamily="49" charset="0"/>
              </a:rPr>
              <a:t>Докладчики от каждой группы в 5-минутных выступлениях представляют сформулированные в группе выводы.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138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>
                <a:latin typeface="Calibri" pitchFamily="34" charset="0"/>
                <a:cs typeface="Courier New" pitchFamily="49" charset="0"/>
              </a:rPr>
              <a:t>Разбивка на группы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>
                <a:latin typeface="Calibri" pitchFamily="34" charset="0"/>
                <a:cs typeface="Courier New" pitchFamily="49" charset="0"/>
              </a:rPr>
              <a:t>Планирование действий на основе полученных результатов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>
                <a:latin typeface="Calibri" pitchFamily="34" charset="0"/>
                <a:cs typeface="Courier New" pitchFamily="49" charset="0"/>
              </a:rPr>
              <a:t>Действие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>
                <a:latin typeface="Calibri" pitchFamily="34" charset="0"/>
                <a:cs typeface="Courier New" pitchFamily="49" charset="0"/>
              </a:rPr>
              <a:t>Обоснование приоритетов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>
                <a:latin typeface="Calibri" pitchFamily="34" charset="0"/>
                <a:cs typeface="Courier New" pitchFamily="49" charset="0"/>
              </a:rPr>
              <a:t>Кто отвечает за осуществление действий?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>
                <a:latin typeface="Calibri" pitchFamily="34" charset="0"/>
                <a:cs typeface="Courier New" pitchFamily="49" charset="0"/>
              </a:rPr>
              <a:t>Какие ресурсы требуются?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ru-RU" sz="2400">
                <a:latin typeface="Calibri" pitchFamily="34" charset="0"/>
                <a:cs typeface="Courier New" pitchFamily="49" charset="0"/>
              </a:rPr>
              <a:t>К какому сроку?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500">
                <a:latin typeface="Calibri" pitchFamily="34" charset="0"/>
                <a:cs typeface="Courier New" pitchFamily="49" charset="0"/>
              </a:rPr>
              <a:t>Докладчики от каждой группы в 5-минутных выступлениях представляют сформулированные в группе выводы.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700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АДАПТИРУЙТЕ ПРОГРАММУ В СООТВЕТСТВИИ С ВАШЕЙ СОБСТВЕННОЙ ПОВЕСТКОЙ ДНЯ, НО УБЕДИТЕСЬ В ТОМ, ЧТО ОТВЕДЕНО ДОСТАТОЧНОЕ ВРЕМЯ НА ЧАСТЬ 2.   ЭТО НАИБОЛЕЕ ВАЖНЫЙ КОМПОНЕНТ УЧЕНИЙ!!!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513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u="none" dirty="0"/>
              <a:t>Ситуация стремительно прогрессирует.</a:t>
            </a:r>
          </a:p>
          <a:p>
            <a:endParaRPr lang="en-US" b="1" u="none" dirty="0"/>
          </a:p>
          <a:p>
            <a:r>
              <a:rPr lang="ru-RU" b="1" u="none" dirty="0"/>
              <a:t>Ознакомьтесь</a:t>
            </a:r>
            <a:r>
              <a:rPr lang="ru-RU" b="1" u="none" baseline="0" dirty="0"/>
              <a:t> с </a:t>
            </a:r>
            <a:r>
              <a:rPr lang="ru-RU" b="1" u="none" dirty="0"/>
              <a:t>актуальной информацией из последнего ситуационного отчета ВОЗ.</a:t>
            </a:r>
          </a:p>
          <a:p>
            <a:endParaRPr lang="en-US" b="1" u="none" dirty="0"/>
          </a:p>
          <a:p>
            <a:r>
              <a:rPr lang="ru-RU" b="1" u="none" dirty="0"/>
              <a:t>Нажав мышью на изображение, вы перейдете на веб-страницу ситуационных отчетов ВОЗ.</a:t>
            </a:r>
          </a:p>
          <a:p>
            <a:endParaRPr lang="en-US" b="1" u="none" dirty="0"/>
          </a:p>
          <a:p>
            <a:r>
              <a:rPr lang="ru-RU" b="1" u="none" dirty="0"/>
              <a:t>Вы можете также получить распечатку.</a:t>
            </a:r>
          </a:p>
          <a:p>
            <a:endParaRPr lang="en-US" b="1" u="sng" dirty="0"/>
          </a:p>
          <a:p>
            <a:r>
              <a:rPr lang="ru-RU" b="1" u="sng" dirty="0"/>
              <a:t>Источник: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https://www.who.int/emergencies/diseases/novel-coronavirus-2019/situation-reports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565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Группы сотрудников ВОЗ вместе с экспертами из разных стран мира разрабатывают это руководство. Они изучают доклады, исследования и презентации стран, анализируют тенденции, консультируются с другими группами экспертов и затем согласовывают наилучшие подходы. Руководство предназначено для лиц, принимающих решения в области здравоохранения, которые адаптируют информацию применительно к своим странам и условиям. По мере появления новых научных знаний эти документы обновляются.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C4E68B-44D8-4D99-8246-B47F96DBE45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79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Кабинетные учения – это тренировочное мероприятие в форме обсуждения, при котором используется моделируемый сценарий развития ситуации вместе с серией вводных, в ходе которого участники рассматривают влияние потенциальной чрезвычайной ситуации в области здравоохранения на существующие планы, процедуры и возможности. Во время TTX имитация чрезвычайной ситуации происходит в неформальной, спокойной обстановке.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Предназначением TTX является повышение готовности к реагированию на чрезвычайные ситуации в области здравоохранения путем проведения группового обсуждения с участием ведущего. </a:t>
            </a:r>
          </a:p>
          <a:p>
            <a:endParaRPr lang="en-GB" sz="12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TTX можно использовать в следующих целях: </a:t>
            </a:r>
          </a:p>
          <a:p>
            <a:pPr lvl="0"/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Разработка или пересмотр плана реагирования</a:t>
            </a:r>
          </a:p>
          <a:p>
            <a:pPr lvl="0"/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Ознакомление участников с их функциями и обязанностями. </a:t>
            </a:r>
          </a:p>
          <a:p>
            <a:pPr lvl="0"/>
            <a:r>
              <a:rPr lang="ru-RU" sz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Выявление и разрешение проблем в ходе открытой дискуссии с участием ведущего.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26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Будет необходимо распечатать и раздать участникам документ ВОЗ "Контрольный перечень для мониторинга осуществления мер реагирования в связи с COVID-19".</a:t>
            </a:r>
          </a:p>
          <a:p>
            <a:endParaRPr lang="en-US" dirty="0"/>
          </a:p>
          <a:p>
            <a:r>
              <a:rPr lang="ru-RU" dirty="0"/>
              <a:t>Сообщите участникам, что этот перечень включен в набор справочных документов, который они получили.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46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323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741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АДАПТИРУЙТЕ ПРОГРАММУ В СООТВЕТСТВИИ С ВАШЕЙ СОБТСВЕННОЙ ПОВЕСТКОЙ ДНЯ, НО УБЕДИТЕСЬ В ТОМ, ЧТО ОТВЕДЕНО ДОСТАТОЧНОЕ ВРЕМЯ НА ЧАСТЬ 2.   ЭТО НАИБОЛЕЕ ВАЖНЫЙ КОМПОНЕНТ УЧЕНИЙ!!!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975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86294-37B3-4995-BE91-9C6C464A6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595DE-3A16-4932-BC4D-DDDDD9C40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882F3-6972-445A-9156-1830E66E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F9FF-5787-4BB9-B379-3E1AF82053C2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BB8E0-078A-42F4-BFBA-CB463A3F3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D6604-E921-479A-B4F0-97043653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9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88C50-6BD8-41F4-B352-615D6C144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DDED-85B9-4AD5-AEA5-DC859B4BA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FC637-3C0D-4960-9B58-6FCC0D30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18AA-65C9-46C6-81D3-B520C07EBF23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2CB05-E59E-4005-A8C5-D8F349044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D4C0-835F-4E57-9895-83314FE2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8F5D2A-2BA4-4485-9428-AB7EFB9F8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43BF92-762A-4CC0-9D0C-6845FF157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7C5B-2D8B-4F54-ADF4-BBB947AB9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9414-5020-4E9C-A6BC-434BEC69E2A8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8DEDE-C0D3-45EF-99FE-31C05913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9294-C607-4695-9BC8-2E40986C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080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5866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1481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8243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5395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21175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1125" y="-13716"/>
            <a:ext cx="1172974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5235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7834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437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8DF22B-4087-446B-9436-FCFDC545A396}"/>
              </a:ext>
            </a:extLst>
          </p:cNvPr>
          <p:cNvSpPr/>
          <p:nvPr userDrawn="1"/>
        </p:nvSpPr>
        <p:spPr>
          <a:xfrm>
            <a:off x="-7612" y="-1466"/>
            <a:ext cx="12199612" cy="601967"/>
          </a:xfrm>
          <a:prstGeom prst="rect">
            <a:avLst/>
          </a:prstGeom>
          <a:solidFill>
            <a:srgbClr val="008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3106D7-96EC-4E2E-A5CA-6B984281F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68" y="32677"/>
            <a:ext cx="10515600" cy="581340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DC5F9-76DC-45B5-AC33-CF52E93A7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10515600" cy="51596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332FB2-0AB8-45F4-B706-F0A1C2E86402}"/>
              </a:ext>
            </a:extLst>
          </p:cNvPr>
          <p:cNvSpPr/>
          <p:nvPr userDrawn="1"/>
        </p:nvSpPr>
        <p:spPr>
          <a:xfrm>
            <a:off x="882309" y="6605265"/>
            <a:ext cx="11309691" cy="266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E103C554-2422-4905-9D17-03B3D8E1D52A}"/>
              </a:ext>
            </a:extLst>
          </p:cNvPr>
          <p:cNvSpPr/>
          <p:nvPr userDrawn="1"/>
        </p:nvSpPr>
        <p:spPr>
          <a:xfrm>
            <a:off x="3093983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14CC0BFA-DE7B-4499-829A-6B71AD36FF35}"/>
              </a:ext>
            </a:extLst>
          </p:cNvPr>
          <p:cNvSpPr/>
          <p:nvPr userDrawn="1"/>
        </p:nvSpPr>
        <p:spPr>
          <a:xfrm>
            <a:off x="2890327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rgbClr val="008F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047D5B3D-F74C-4020-B7F9-DB80540E35DA}"/>
              </a:ext>
            </a:extLst>
          </p:cNvPr>
          <p:cNvSpPr/>
          <p:nvPr userDrawn="1"/>
        </p:nvSpPr>
        <p:spPr>
          <a:xfrm>
            <a:off x="1232707" y="6599209"/>
            <a:ext cx="4177873" cy="258506"/>
          </a:xfrm>
          <a:prstGeom prst="snip1Rect">
            <a:avLst>
              <a:gd name="adj" fmla="val 50000"/>
            </a:avLst>
          </a:prstGeom>
          <a:solidFill>
            <a:srgbClr val="006A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0214AEB6-3194-4940-93D4-8D2575863847}"/>
              </a:ext>
            </a:extLst>
          </p:cNvPr>
          <p:cNvSpPr/>
          <p:nvPr userDrawn="1"/>
        </p:nvSpPr>
        <p:spPr>
          <a:xfrm>
            <a:off x="1011795" y="6599209"/>
            <a:ext cx="4177873" cy="248879"/>
          </a:xfrm>
          <a:prstGeom prst="snip1Rect">
            <a:avLst>
              <a:gd name="adj" fmla="val 50000"/>
            </a:avLst>
          </a:prstGeom>
          <a:solidFill>
            <a:srgbClr val="005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D21FAAE0-36C9-4D28-BF79-478A2708E0A5}"/>
              </a:ext>
            </a:extLst>
          </p:cNvPr>
          <p:cNvSpPr/>
          <p:nvPr userDrawn="1"/>
        </p:nvSpPr>
        <p:spPr>
          <a:xfrm>
            <a:off x="205387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D864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BA1D2115-0E25-422E-9023-B51F9C211431}"/>
              </a:ext>
            </a:extLst>
          </p:cNvPr>
          <p:cNvSpPr/>
          <p:nvPr userDrawn="1"/>
        </p:nvSpPr>
        <p:spPr>
          <a:xfrm>
            <a:off x="-7612" y="6599208"/>
            <a:ext cx="2134857" cy="282747"/>
          </a:xfrm>
          <a:prstGeom prst="snip1Rect">
            <a:avLst>
              <a:gd name="adj" fmla="val 50000"/>
            </a:avLst>
          </a:prstGeom>
          <a:solidFill>
            <a:srgbClr val="A24B1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E844BC-5D7B-41E7-A4E3-BAF42FC8DDD6}"/>
              </a:ext>
            </a:extLst>
          </p:cNvPr>
          <p:cNvSpPr/>
          <p:nvPr userDrawn="1"/>
        </p:nvSpPr>
        <p:spPr>
          <a:xfrm>
            <a:off x="-2471" y="6604956"/>
            <a:ext cx="22284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ru-RU" sz="12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ИМИТАЦИОННЫЕ</a:t>
            </a:r>
            <a:r>
              <a:rPr lang="ru-RU" sz="1200" b="1" i="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УЧЕНИЯ</a:t>
            </a:r>
            <a:endParaRPr lang="en-US" sz="12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2952AD-10AE-4031-9F83-57256D9173D3}"/>
              </a:ext>
            </a:extLst>
          </p:cNvPr>
          <p:cNvSpPr/>
          <p:nvPr userDrawn="1"/>
        </p:nvSpPr>
        <p:spPr>
          <a:xfrm>
            <a:off x="2296187" y="6604957"/>
            <a:ext cx="3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2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КОРОНАВИРУС</a:t>
            </a:r>
            <a:r>
              <a:rPr lang="en-US" sz="12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(COVID-19)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B491A0-70AF-46B2-AEC7-03AEA54B4139}"/>
              </a:ext>
            </a:extLst>
          </p:cNvPr>
          <p:cNvSpPr txBox="1"/>
          <p:nvPr userDrawn="1"/>
        </p:nvSpPr>
        <p:spPr>
          <a:xfrm>
            <a:off x="10431711" y="6587799"/>
            <a:ext cx="164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Стр.</a:t>
            </a:r>
            <a:r>
              <a:rPr lang="ru-RU" sz="1200" b="1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fld id="{1B4E33A6-6130-4A49-BBD8-DE9BC3CBE6A3}" type="slidenum">
              <a:rPr lang="en-US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449217" y="6604955"/>
            <a:ext cx="15297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44B642-92D9-4654-97CE-873B6D709338}" type="datetime4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 ноября 2020 г.</a:t>
            </a:fld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8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0192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201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22A2-79C3-4E46-8D84-3C5BE975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037BA-145B-4F48-A7D5-AD8A8A8EE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0594E-1554-441A-A730-7F11E9AAE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88E3-2E99-4010-9005-3AE6BE90366B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56ACD-1C77-409E-8D05-0D230C938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F11F2-DA08-47AD-B578-270D119B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1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D49C-B98F-4AD9-A980-354EFFAD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315BA-D0A4-426E-8A1A-83DF48EA2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CC8B4-5613-43B0-A1F5-FE7A49416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FE513-79F0-4D34-96E8-B4CBBAA3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CAB1E-4CFE-4ED8-8F44-E87A048AF566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380DF-4624-49EB-AD45-B01ACC36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EC5F0-237C-44B3-A759-155F42DD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28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73F5-5FFB-4329-90E5-0F80C024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007E4-94DA-4DE8-94C5-1D2AE356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8DBF6-6815-44F5-9AB5-EFBD9BD8C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83C279-CBF6-45A6-B38D-A29F5D8B6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68A65-D072-4DD1-ABA3-9D1342A55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1B7829-95ED-4775-A08D-ADEDA493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9B768-7658-4655-820F-3897DDDA8584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4B4AEC-971D-4C2D-8DBF-4EF59181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E6BDF-5653-4655-9DDB-832FE324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27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13C95-0A9C-4615-BBA7-78ED8056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BCF8EF-14C3-4629-A249-780DA30D5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FAB82-4D19-4318-9416-B30A9028B204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8FAFF5-1A8E-47AC-AA75-0298062D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A9C6F-E290-4CAC-84F0-AE7CB05C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711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C9CA1-2206-4D7C-9F5B-CF5DE2007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EB09-67DE-4AC4-8F82-A9E2C7346857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149297-0B1C-4FD7-8F9F-96B7CEEAC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45379-5467-4F83-9BD1-EAD174612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74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493B6-58EF-4180-946B-7037CEAD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2CD4-177E-4A98-AC6C-8CF24AEAF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017428-D72F-4322-B37C-55735F18C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83F8E-EC06-4A66-A8C3-B0406375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72935-E33C-46C3-B289-962BF46A36D4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F416E-E946-489D-A444-253E37CCA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D18C1-8457-4348-ABE5-FB2E235D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5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B81F8-0E58-48D6-8BC1-8F89D08F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2B21C-C1D1-4D5F-9765-6C691BDFA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F01DE-4FFD-4524-845D-A2F9C0154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95215-3CDC-4608-BE45-8BDA626BC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73E5-582A-4E6D-9C75-775D62104A61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12398-BF67-46AA-A3C9-FDC363BB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D748A-4E4A-48D7-B7D8-77B9BBA4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0DD77B-566F-448A-9CAD-E164B7BE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83DE5-5AD1-42FA-94DC-665554C01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85C32-7B69-4DA5-88E8-C04252DD1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8ADE-BA35-494E-BE53-3C61C716429B}" type="datetime3">
              <a:rPr lang="en-US" smtClean="0"/>
              <a:t>2 November 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2A2D0-8FE2-4491-B917-DEF4DA1AC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A525B-CEDB-4ACB-8BB8-53AE29222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ACBD7-AED4-4E2D-B1A1-CD42AAD87E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39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408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408"/>
                </a:lnTo>
                <a:lnTo>
                  <a:pt x="0" y="611408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80631"/>
            <a:ext cx="12188952" cy="27736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055" y="6605265"/>
            <a:ext cx="12186285" cy="252729"/>
          </a:xfrm>
          <a:custGeom>
            <a:avLst/>
            <a:gdLst/>
            <a:ahLst/>
            <a:cxnLst/>
            <a:rect l="l" t="t" r="r" b="b"/>
            <a:pathLst>
              <a:path w="12186285" h="252729">
                <a:moveTo>
                  <a:pt x="0" y="0"/>
                </a:moveTo>
                <a:lnTo>
                  <a:pt x="12185943" y="0"/>
                </a:lnTo>
                <a:lnTo>
                  <a:pt x="12185943" y="252734"/>
                </a:lnTo>
                <a:lnTo>
                  <a:pt x="0" y="25273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069335" y="6580631"/>
            <a:ext cx="4191000" cy="277368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093982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49C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865120" y="6580631"/>
            <a:ext cx="4191000" cy="277368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890326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207008" y="6574535"/>
            <a:ext cx="4282440" cy="283464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232706" y="6599208"/>
            <a:ext cx="4178300" cy="259079"/>
          </a:xfrm>
          <a:custGeom>
            <a:avLst/>
            <a:gdLst/>
            <a:ahLst/>
            <a:cxnLst/>
            <a:rect l="l" t="t" r="r" b="b"/>
            <a:pathLst>
              <a:path w="4178300" h="259079">
                <a:moveTo>
                  <a:pt x="4048621" y="0"/>
                </a:moveTo>
                <a:lnTo>
                  <a:pt x="0" y="0"/>
                </a:lnTo>
                <a:lnTo>
                  <a:pt x="0" y="258506"/>
                </a:lnTo>
                <a:lnTo>
                  <a:pt x="4177872" y="258506"/>
                </a:lnTo>
                <a:lnTo>
                  <a:pt x="4177872" y="129252"/>
                </a:lnTo>
                <a:lnTo>
                  <a:pt x="4048621" y="0"/>
                </a:lnTo>
                <a:close/>
              </a:path>
            </a:pathLst>
          </a:custGeom>
          <a:solidFill>
            <a:srgbClr val="006A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87552" y="6574535"/>
            <a:ext cx="4282440" cy="283464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11794" y="6599208"/>
            <a:ext cx="4178300" cy="248920"/>
          </a:xfrm>
          <a:custGeom>
            <a:avLst/>
            <a:gdLst/>
            <a:ahLst/>
            <a:cxnLst/>
            <a:rect l="l" t="t" r="r" b="b"/>
            <a:pathLst>
              <a:path w="4178300" h="248920">
                <a:moveTo>
                  <a:pt x="4053436" y="0"/>
                </a:moveTo>
                <a:lnTo>
                  <a:pt x="0" y="0"/>
                </a:lnTo>
                <a:lnTo>
                  <a:pt x="0" y="248879"/>
                </a:lnTo>
                <a:lnTo>
                  <a:pt x="4177873" y="248879"/>
                </a:lnTo>
                <a:lnTo>
                  <a:pt x="4177873" y="124441"/>
                </a:lnTo>
                <a:lnTo>
                  <a:pt x="4053436" y="0"/>
                </a:lnTo>
                <a:close/>
              </a:path>
            </a:pathLst>
          </a:custGeom>
          <a:solidFill>
            <a:srgbClr val="005D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79831" y="6574535"/>
            <a:ext cx="2109216" cy="283464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05386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D864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6574535"/>
            <a:ext cx="2084832" cy="283464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A24B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5664" y="-79755"/>
            <a:ext cx="3840670" cy="756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1811" y="2080767"/>
            <a:ext cx="10570845" cy="3238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6269" y="6652472"/>
            <a:ext cx="177673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SIMULATION</a:t>
            </a:r>
            <a:r>
              <a:rPr spc="-35" dirty="0"/>
              <a:t> </a:t>
            </a:r>
            <a:r>
              <a:rPr spc="-5" dirty="0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01037" y="6634184"/>
            <a:ext cx="617854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 dirty="0"/>
              <a:t>page</a:t>
            </a:r>
            <a:r>
              <a:rPr spc="-55" dirty="0"/>
              <a:t> </a:t>
            </a: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027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187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187"/>
                </a:lnTo>
                <a:lnTo>
                  <a:pt x="0" y="611187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68440"/>
            <a:ext cx="12188952" cy="2895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350" y="6605586"/>
            <a:ext cx="12185650" cy="252729"/>
          </a:xfrm>
          <a:custGeom>
            <a:avLst/>
            <a:gdLst/>
            <a:ahLst/>
            <a:cxnLst/>
            <a:rect l="l" t="t" r="r" b="b"/>
            <a:pathLst>
              <a:path w="12185650" h="252729">
                <a:moveTo>
                  <a:pt x="0" y="0"/>
                </a:moveTo>
                <a:lnTo>
                  <a:pt x="12185650" y="0"/>
                </a:lnTo>
                <a:lnTo>
                  <a:pt x="12185650" y="252413"/>
                </a:lnTo>
                <a:lnTo>
                  <a:pt x="0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1587"/>
            <a:ext cx="7771130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1125" y="1151635"/>
            <a:ext cx="7583805" cy="1671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322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euro.who.int/__data/assets/pdf_file/0008/428912/RUS-Strategic-Preparedness-and-Response-Plan.pdf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emergencies/diseases/novel-coronavirus-2019/situation-repor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mailto:rashforda@who.int" TargetMode="External"/><Relationship Id="rId13" Type="http://schemas.openxmlformats.org/officeDocument/2006/relationships/hyperlink" Target="https://www.who.int/ru/health-topics/coronavirus" TargetMode="External"/><Relationship Id="rId3" Type="http://schemas.openxmlformats.org/officeDocument/2006/relationships/hyperlink" Target="https://www.who.int/ru/emergencies/diseases/novel-coronavirus-2019" TargetMode="External"/><Relationship Id="rId7" Type="http://schemas.openxmlformats.org/officeDocument/2006/relationships/hyperlink" Target="mailto:schmidtt@who.int" TargetMode="External"/><Relationship Id="rId12" Type="http://schemas.openxmlformats.org/officeDocument/2006/relationships/hyperlink" Target="mailto:eshofoniea@who.int" TargetMode="Externa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6" Type="http://schemas.openxmlformats.org/officeDocument/2006/relationships/hyperlink" Target="mailto:samhourid@who.int" TargetMode="External"/><Relationship Id="rId11" Type="http://schemas.openxmlformats.org/officeDocument/2006/relationships/hyperlink" Target="mailto:htikem@who.int" TargetMode="External"/><Relationship Id="rId5" Type="http://schemas.openxmlformats.org/officeDocument/2006/relationships/hyperlink" Target="mailto:stephenm@who.int" TargetMode="External"/><Relationship Id="rId15" Type="http://schemas.openxmlformats.org/officeDocument/2006/relationships/hyperlink" Target="https://www.who.int/ihr/procedures/simulation-exercise/en/" TargetMode="External"/><Relationship Id="rId10" Type="http://schemas.openxmlformats.org/officeDocument/2006/relationships/hyperlink" Target="mailto:hkatom@who.int" TargetMode="External"/><Relationship Id="rId4" Type="http://schemas.openxmlformats.org/officeDocument/2006/relationships/image" Target="../media/image40.png"/><Relationship Id="rId9" Type="http://schemas.openxmlformats.org/officeDocument/2006/relationships/hyperlink" Target="mailto:andragro@paho.org" TargetMode="External"/><Relationship Id="rId1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632DC68-F97A-CB45-BE95-B84D1CDD1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496" y="0"/>
            <a:ext cx="12187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1865376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ru-R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КОРОНАВИРУС (COVID-19)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25843" y="5125124"/>
            <a:ext cx="4975398" cy="1065066"/>
          </a:xfrm>
        </p:spPr>
        <p:txBody>
          <a:bodyPr/>
          <a:lstStyle/>
          <a:p>
            <a:r>
              <a:rPr lang="ru-RU" sz="3600" b="1" dirty="0">
                <a:solidFill>
                  <a:srgbClr val="0092CB"/>
                </a:solidFill>
              </a:rPr>
              <a:t>НАЗВАНИЕ СТРАНЫ</a:t>
            </a:r>
          </a:p>
          <a:p>
            <a:r>
              <a:rPr lang="ru-RU" sz="2000" b="1" dirty="0">
                <a:solidFill>
                  <a:srgbClr val="0092CB"/>
                </a:solidFill>
              </a:rPr>
              <a:t>Время и место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8311171" y="3193324"/>
            <a:ext cx="37671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ИМИТАЦИОННЫЕ  УЧЕНИЯ</a:t>
            </a:r>
          </a:p>
          <a:p>
            <a:endParaRPr lang="ru-RU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ОБЕСПЕЧЕНИЮ ГОТОВНОСТИ </a:t>
            </a:r>
            <a:b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ЧРЕЗВЫЧАЙНЫМ СИТУАЦИЯМ </a:t>
            </a:r>
            <a:b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ЗДРАВООХРАНЕНИЯ</a:t>
            </a:r>
            <a:b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7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4" y="6099893"/>
            <a:ext cx="1606232" cy="6943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06" y="6164567"/>
            <a:ext cx="1897346" cy="48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33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Правила проведения ТТХ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CAFB73-DFEB-4ED8-A5B3-D287B5B9E082}"/>
              </a:ext>
            </a:extLst>
          </p:cNvPr>
          <p:cNvSpPr/>
          <p:nvPr/>
        </p:nvSpPr>
        <p:spPr>
          <a:xfrm>
            <a:off x="0" y="1050878"/>
            <a:ext cx="9171432" cy="5550638"/>
          </a:xfrm>
          <a:custGeom>
            <a:avLst/>
            <a:gdLst>
              <a:gd name="connsiteX0" fmla="*/ 0 w 9171432"/>
              <a:gd name="connsiteY0" fmla="*/ 1 h 6028424"/>
              <a:gd name="connsiteX1" fmla="*/ 2267712 w 9171432"/>
              <a:gd name="connsiteY1" fmla="*/ 1 h 6028424"/>
              <a:gd name="connsiteX2" fmla="*/ 2267712 w 9171432"/>
              <a:gd name="connsiteY2" fmla="*/ 6028424 h 6028424"/>
              <a:gd name="connsiteX3" fmla="*/ 0 w 9171432"/>
              <a:gd name="connsiteY3" fmla="*/ 6028424 h 6028424"/>
              <a:gd name="connsiteX4" fmla="*/ 2276856 w 9171432"/>
              <a:gd name="connsiteY4" fmla="*/ 0 h 6028424"/>
              <a:gd name="connsiteX5" fmla="*/ 9171432 w 9171432"/>
              <a:gd name="connsiteY5" fmla="*/ 6028424 h 6028424"/>
              <a:gd name="connsiteX6" fmla="*/ 2276856 w 9171432"/>
              <a:gd name="connsiteY6" fmla="*/ 6028424 h 602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1432" h="6028424">
                <a:moveTo>
                  <a:pt x="0" y="1"/>
                </a:moveTo>
                <a:lnTo>
                  <a:pt x="2267712" y="1"/>
                </a:lnTo>
                <a:lnTo>
                  <a:pt x="2267712" y="6028424"/>
                </a:lnTo>
                <a:lnTo>
                  <a:pt x="0" y="6028424"/>
                </a:lnTo>
                <a:close/>
                <a:moveTo>
                  <a:pt x="2276856" y="0"/>
                </a:moveTo>
                <a:lnTo>
                  <a:pt x="9171432" y="6028424"/>
                </a:lnTo>
                <a:lnTo>
                  <a:pt x="2276856" y="60284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96" y="1585463"/>
            <a:ext cx="5266999" cy="3041131"/>
          </a:xfrm>
        </p:spPr>
        <p:txBody>
          <a:bodyPr>
            <a:noAutofit/>
          </a:bodyPr>
          <a:lstStyle/>
          <a:p>
            <a:pPr marL="447675" indent="-35560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ru-RU" dirty="0">
                <a:latin typeface="+mj-lt"/>
                <a:cs typeface="Calibri" panose="020F0502020204030204" pitchFamily="34" charset="0"/>
              </a:rPr>
              <a:t>Это не экзамен</a:t>
            </a:r>
            <a:endParaRPr lang="en-US" sz="1400" dirty="0">
              <a:latin typeface="+mj-lt"/>
              <a:cs typeface="Calibri" panose="020F0502020204030204" pitchFamily="34" charset="0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ru-RU" dirty="0">
                <a:latin typeface="+mj-lt"/>
                <a:cs typeface="Calibri" panose="020F0502020204030204" pitchFamily="34" charset="0"/>
              </a:rPr>
              <a:t>Уважайте чужое мнение</a:t>
            </a: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ru-RU" dirty="0">
                <a:cs typeface="Calibri" panose="020F0502020204030204" pitchFamily="34" charset="0"/>
              </a:rPr>
              <a:t>Реагируйте так же, </a:t>
            </a:r>
            <a:br>
              <a:rPr lang="ru-RU" dirty="0">
                <a:cs typeface="Calibri" panose="020F0502020204030204" pitchFamily="34" charset="0"/>
              </a:rPr>
            </a:br>
            <a:r>
              <a:rPr lang="ru-RU" dirty="0">
                <a:cs typeface="Calibri" panose="020F0502020204030204" pitchFamily="34" charset="0"/>
              </a:rPr>
              <a:t>как и в реальной жизни, </a:t>
            </a:r>
            <a:br>
              <a:rPr lang="ru-RU" dirty="0">
                <a:cs typeface="Calibri" panose="020F0502020204030204" pitchFamily="34" charset="0"/>
              </a:rPr>
            </a:br>
            <a:r>
              <a:rPr lang="ru-RU" dirty="0">
                <a:cs typeface="Calibri" panose="020F0502020204030204" pitchFamily="34" charset="0"/>
              </a:rPr>
              <a:t>и позволяйте другим делать то же самое</a:t>
            </a:r>
            <a:endParaRPr lang="ru-RU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9380E7-D614-49B3-BF88-86FB25F1FAB5}"/>
              </a:ext>
            </a:extLst>
          </p:cNvPr>
          <p:cNvSpPr/>
          <p:nvPr/>
        </p:nvSpPr>
        <p:spPr>
          <a:xfrm>
            <a:off x="73096" y="4717371"/>
            <a:ext cx="11364741" cy="1551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35560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2800" dirty="0">
                <a:cs typeface="Calibri" panose="020F0502020204030204" pitchFamily="34" charset="0"/>
              </a:rPr>
              <a:t>Формулируйте свои предложения на основе имеющихся у вас планов, руководящих принципов и правовых норм</a:t>
            </a:r>
            <a:r>
              <a:rPr lang="ru-RU" sz="1400" dirty="0">
                <a:cs typeface="Calibri" panose="020F0502020204030204" pitchFamily="34" charset="0"/>
              </a:rPr>
              <a:t> </a:t>
            </a: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2800" dirty="0">
                <a:cs typeface="Calibri" panose="020F0502020204030204" pitchFamily="34" charset="0"/>
              </a:rPr>
              <a:t>Основной упор – на выработку конкретных решений</a:t>
            </a:r>
          </a:p>
        </p:txBody>
      </p:sp>
      <p:pic>
        <p:nvPicPr>
          <p:cNvPr id="6" name="Picture 5" descr="Two people standing in a room&#10;&#10;Description automatically generated">
            <a:extLst>
              <a:ext uri="{FF2B5EF4-FFF2-40B4-BE49-F238E27FC236}">
                <a16:creationId xmlns:a16="http://schemas.microsoft.com/office/drawing/2014/main" id="{3156FC2B-3736-CF4E-9B0D-48570D444E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038" y="871310"/>
            <a:ext cx="5765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04F7-B0B1-4F91-B549-742A70893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Кабинетные учения: «правила игры»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67744F97-E788-4F04-8EA4-6A6ED13C2739}"/>
              </a:ext>
            </a:extLst>
          </p:cNvPr>
          <p:cNvSpPr/>
          <p:nvPr/>
        </p:nvSpPr>
        <p:spPr>
          <a:xfrm>
            <a:off x="8480494" y="591381"/>
            <a:ext cx="3728243" cy="604995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Это «закрытые» учения, которые вы планируете </a:t>
            </a:r>
            <a:br>
              <a:rPr lang="en-US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с учетом своих </a:t>
            </a:r>
            <a:b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</a:b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конкретных нужд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en-US" sz="2000" dirty="0">
              <a:solidFill>
                <a:srgbClr val="FFFFFF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Вы можете исключить тот или иной слайд или добавить новый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en-US" sz="200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Это поможет вам провести серию обсуждений по проблеме завозного случая COVID-19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ru-RU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lvl="0" algn="ctr">
              <a:buClr>
                <a:srgbClr val="FFFFFF"/>
              </a:buClr>
              <a:buSzPts val="3600"/>
            </a:pPr>
            <a:r>
              <a:rPr lang="ru-RU" sz="32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Мы все здесь</a:t>
            </a:r>
            <a:r>
              <a:rPr lang="en-US" sz="32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ru-RU" sz="32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для того, чтобы учиться</a:t>
            </a:r>
          </a:p>
          <a:p>
            <a:pPr lvl="0" algn="ctr">
              <a:buClr>
                <a:srgbClr val="FFFFFF"/>
              </a:buClr>
              <a:buSzPts val="3600"/>
            </a:pPr>
            <a:endParaRPr lang="ru-RU" sz="2800" b="1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" name="Freeform: Shape 58">
            <a:extLst>
              <a:ext uri="{FF2B5EF4-FFF2-40B4-BE49-F238E27FC236}">
                <a16:creationId xmlns:a16="http://schemas.microsoft.com/office/drawing/2014/main" id="{0643F411-9354-42D4-9C8D-FF309A8A038F}"/>
              </a:ext>
            </a:extLst>
          </p:cNvPr>
          <p:cNvSpPr/>
          <p:nvPr/>
        </p:nvSpPr>
        <p:spPr>
          <a:xfrm>
            <a:off x="477397" y="4621698"/>
            <a:ext cx="2344632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0 w 2747451"/>
              <a:gd name="connsiteY5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016" tIns="64008" rIns="306749" bIns="64008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Разбор </a:t>
            </a:r>
            <a:r>
              <a:rPr lang="ru-RU" sz="2000" b="1" dirty="0">
                <a:solidFill>
                  <a:prstClr val="white"/>
                </a:solidFill>
                <a:latin typeface="Arial Narrow" panose="020B0606020202030204" pitchFamily="34" charset="0"/>
              </a:rPr>
              <a:t>«</a:t>
            </a:r>
            <a:r>
              <a:rPr kumimoji="0" lang="ru-RU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по горячим следам»</a:t>
            </a:r>
          </a:p>
        </p:txBody>
      </p:sp>
      <p:sp>
        <p:nvSpPr>
          <p:cNvPr id="6" name="Freeform: Shape 59">
            <a:extLst>
              <a:ext uri="{FF2B5EF4-FFF2-40B4-BE49-F238E27FC236}">
                <a16:creationId xmlns:a16="http://schemas.microsoft.com/office/drawing/2014/main" id="{6F6CF754-9C2F-4DDB-863E-42EA03BD8012}"/>
              </a:ext>
            </a:extLst>
          </p:cNvPr>
          <p:cNvSpPr/>
          <p:nvPr/>
        </p:nvSpPr>
        <p:spPr>
          <a:xfrm>
            <a:off x="2393798" y="4621698"/>
            <a:ext cx="2950712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Детальный разбор </a:t>
            </a:r>
            <a:br>
              <a:rPr kumimoji="0" lang="en-US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</a:br>
            <a:r>
              <a:rPr kumimoji="0" lang="ru-RU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с участием ведущего</a:t>
            </a:r>
          </a:p>
        </p:txBody>
      </p:sp>
      <p:sp>
        <p:nvSpPr>
          <p:cNvPr id="8" name="Freeform: Shape 60">
            <a:extLst>
              <a:ext uri="{FF2B5EF4-FFF2-40B4-BE49-F238E27FC236}">
                <a16:creationId xmlns:a16="http://schemas.microsoft.com/office/drawing/2014/main" id="{7E665A72-E742-4104-801A-6D2B417DBC36}"/>
              </a:ext>
            </a:extLst>
          </p:cNvPr>
          <p:cNvSpPr/>
          <p:nvPr/>
        </p:nvSpPr>
        <p:spPr>
          <a:xfrm>
            <a:off x="4873318" y="4621698"/>
            <a:ext cx="2772957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</a:rPr>
              <a:t>Планирование действий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5D5F51E-A7D0-402E-9FAA-1C8F36F0E831}"/>
              </a:ext>
            </a:extLst>
          </p:cNvPr>
          <p:cNvGrpSpPr/>
          <p:nvPr/>
        </p:nvGrpSpPr>
        <p:grpSpPr>
          <a:xfrm>
            <a:off x="408547" y="2809085"/>
            <a:ext cx="1644635" cy="1644635"/>
            <a:chOff x="244141" y="2669930"/>
            <a:chExt cx="1644635" cy="1644635"/>
          </a:xfrm>
        </p:grpSpPr>
        <p:sp>
          <p:nvSpPr>
            <p:cNvPr id="10" name="Teardrop 9">
              <a:extLst>
                <a:ext uri="{FF2B5EF4-FFF2-40B4-BE49-F238E27FC236}">
                  <a16:creationId xmlns:a16="http://schemas.microsoft.com/office/drawing/2014/main" id="{101CDCCF-5116-4E6F-95DD-2418243E0017}"/>
                </a:ext>
              </a:extLst>
            </p:cNvPr>
            <p:cNvSpPr/>
            <p:nvPr/>
          </p:nvSpPr>
          <p:spPr>
            <a:xfrm rot="8317880">
              <a:off x="244141" y="266993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: Shape 13">
              <a:extLst>
                <a:ext uri="{FF2B5EF4-FFF2-40B4-BE49-F238E27FC236}">
                  <a16:creationId xmlns:a16="http://schemas.microsoft.com/office/drawing/2014/main" id="{2A9E292F-4C7B-49DC-95CD-AC95A9BABAC8}"/>
                </a:ext>
              </a:extLst>
            </p:cNvPr>
            <p:cNvSpPr/>
            <p:nvPr/>
          </p:nvSpPr>
          <p:spPr>
            <a:xfrm>
              <a:off x="299112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Вопросы </a:t>
              </a:r>
              <a:br>
                <a:rPr kumimoji="0" lang="en-US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</a:b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и обсуждение (4)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CB93EB-8723-4B79-B8F7-ACC5EFC463F6}"/>
              </a:ext>
            </a:extLst>
          </p:cNvPr>
          <p:cNvGrpSpPr/>
          <p:nvPr/>
        </p:nvGrpSpPr>
        <p:grpSpPr>
          <a:xfrm>
            <a:off x="6214799" y="2869773"/>
            <a:ext cx="1644635" cy="1644635"/>
            <a:chOff x="3629642" y="2681200"/>
            <a:chExt cx="1644635" cy="1644635"/>
          </a:xfrm>
        </p:grpSpPr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F9E9B369-377F-4C08-AC21-907816BF0C84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69F57A01-8584-4F50-9F80-0B8E3E1C08EF}"/>
                </a:ext>
              </a:extLst>
            </p:cNvPr>
            <p:cNvSpPr/>
            <p:nvPr/>
          </p:nvSpPr>
          <p:spPr>
            <a:xfrm>
              <a:off x="3679100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Обновление сценария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F0EAE8-5908-42F3-8B9B-A5F7E1BCC822}"/>
              </a:ext>
            </a:extLst>
          </p:cNvPr>
          <p:cNvGrpSpPr/>
          <p:nvPr/>
        </p:nvGrpSpPr>
        <p:grpSpPr>
          <a:xfrm>
            <a:off x="4229984" y="2794041"/>
            <a:ext cx="1644635" cy="1644635"/>
            <a:chOff x="5191292" y="2681279"/>
            <a:chExt cx="1644635" cy="1644635"/>
          </a:xfrm>
        </p:grpSpPr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4A84362-E961-4DF7-B683-E279362436FA}"/>
                </a:ext>
              </a:extLst>
            </p:cNvPr>
            <p:cNvSpPr/>
            <p:nvPr/>
          </p:nvSpPr>
          <p:spPr>
            <a:xfrm rot="13592100">
              <a:off x="5191292" y="2681279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: Shape 29">
              <a:extLst>
                <a:ext uri="{FF2B5EF4-FFF2-40B4-BE49-F238E27FC236}">
                  <a16:creationId xmlns:a16="http://schemas.microsoft.com/office/drawing/2014/main" id="{209E8E62-C187-414D-963A-97C19A56DB3B}"/>
                </a:ext>
              </a:extLst>
            </p:cNvPr>
            <p:cNvSpPr/>
            <p:nvPr/>
          </p:nvSpPr>
          <p:spPr>
            <a:xfrm>
              <a:off x="5246263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8" tIns="101086" rIns="101284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Вопросы </a:t>
              </a:r>
              <a:br>
                <a:rPr kumimoji="0" lang="en-US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</a:b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и обсуждение (3)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C18AF09-D764-4484-A0FB-2EDC11745EF4}"/>
              </a:ext>
            </a:extLst>
          </p:cNvPr>
          <p:cNvGrpSpPr/>
          <p:nvPr/>
        </p:nvGrpSpPr>
        <p:grpSpPr>
          <a:xfrm>
            <a:off x="5819630" y="926360"/>
            <a:ext cx="1644635" cy="1644635"/>
            <a:chOff x="5248729" y="787205"/>
            <a:chExt cx="1644635" cy="1644635"/>
          </a:xfrm>
        </p:grpSpPr>
        <p:sp>
          <p:nvSpPr>
            <p:cNvPr id="22" name="Teardrop 21">
              <a:extLst>
                <a:ext uri="{FF2B5EF4-FFF2-40B4-BE49-F238E27FC236}">
                  <a16:creationId xmlns:a16="http://schemas.microsoft.com/office/drawing/2014/main" id="{45AAFB87-6D6A-4F12-9F79-6C1271FF2795}"/>
                </a:ext>
              </a:extLst>
            </p:cNvPr>
            <p:cNvSpPr/>
            <p:nvPr/>
          </p:nvSpPr>
          <p:spPr>
            <a:xfrm rot="8156363">
              <a:off x="5248729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Freeform: Shape 31">
              <a:extLst>
                <a:ext uri="{FF2B5EF4-FFF2-40B4-BE49-F238E27FC236}">
                  <a16:creationId xmlns:a16="http://schemas.microsoft.com/office/drawing/2014/main" id="{1BE2D36A-AC85-4DCD-BE83-40DB27AB963A}"/>
                </a:ext>
              </a:extLst>
            </p:cNvPr>
            <p:cNvSpPr/>
            <p:nvPr/>
          </p:nvSpPr>
          <p:spPr>
            <a:xfrm>
              <a:off x="5303700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Вопросы </a:t>
              </a:r>
              <a:br>
                <a:rPr kumimoji="0" lang="en-US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</a:b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и обсуждение (2)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96AE6C-DD09-4B55-A977-8700A309FE90}"/>
              </a:ext>
            </a:extLst>
          </p:cNvPr>
          <p:cNvGrpSpPr/>
          <p:nvPr/>
        </p:nvGrpSpPr>
        <p:grpSpPr>
          <a:xfrm>
            <a:off x="4025263" y="926360"/>
            <a:ext cx="1644635" cy="1644635"/>
            <a:chOff x="3549197" y="787205"/>
            <a:chExt cx="1644635" cy="1644635"/>
          </a:xfrm>
        </p:grpSpPr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DE68B790-5CEE-4DBE-9D0D-829F3DA87CB9}"/>
                </a:ext>
              </a:extLst>
            </p:cNvPr>
            <p:cNvSpPr/>
            <p:nvPr/>
          </p:nvSpPr>
          <p:spPr>
            <a:xfrm rot="2700000">
              <a:off x="3549197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reeform: Shape 33">
              <a:extLst>
                <a:ext uri="{FF2B5EF4-FFF2-40B4-BE49-F238E27FC236}">
                  <a16:creationId xmlns:a16="http://schemas.microsoft.com/office/drawing/2014/main" id="{17BCFC00-465F-4563-8CF6-87283EB3B709}"/>
                </a:ext>
              </a:extLst>
            </p:cNvPr>
            <p:cNvSpPr/>
            <p:nvPr/>
          </p:nvSpPr>
          <p:spPr>
            <a:xfrm>
              <a:off x="3604165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Обновление сценария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4B0A48-ED99-4F0D-8713-BFA673B241D7}"/>
              </a:ext>
            </a:extLst>
          </p:cNvPr>
          <p:cNvGrpSpPr/>
          <p:nvPr/>
        </p:nvGrpSpPr>
        <p:grpSpPr>
          <a:xfrm>
            <a:off x="2223328" y="926360"/>
            <a:ext cx="1644635" cy="1644635"/>
            <a:chOff x="1849662" y="787205"/>
            <a:chExt cx="1644635" cy="1644635"/>
          </a:xfrm>
        </p:grpSpPr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6947DB99-EA11-4E44-B587-E8024A0EC571}"/>
                </a:ext>
              </a:extLst>
            </p:cNvPr>
            <p:cNvSpPr/>
            <p:nvPr/>
          </p:nvSpPr>
          <p:spPr>
            <a:xfrm rot="2700000">
              <a:off x="1849662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Freeform: Shape 36">
              <a:extLst>
                <a:ext uri="{FF2B5EF4-FFF2-40B4-BE49-F238E27FC236}">
                  <a16:creationId xmlns:a16="http://schemas.microsoft.com/office/drawing/2014/main" id="{9BFFA74E-EDC4-4E32-AB45-C1114D5CA1D4}"/>
                </a:ext>
              </a:extLst>
            </p:cNvPr>
            <p:cNvSpPr/>
            <p:nvPr/>
          </p:nvSpPr>
          <p:spPr>
            <a:xfrm>
              <a:off x="1904631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5" tIns="101086" rIns="100487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Вопросы </a:t>
              </a:r>
              <a:br>
                <a:rPr kumimoji="0" lang="en-US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</a:br>
              <a:r>
                <a:rPr kumimoji="0" lang="ru-RU" sz="2000" b="0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и обсуждение (1)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BECA5B2-5AF0-4A29-8467-C2BBF77228FB}"/>
              </a:ext>
            </a:extLst>
          </p:cNvPr>
          <p:cNvGrpSpPr/>
          <p:nvPr/>
        </p:nvGrpSpPr>
        <p:grpSpPr>
          <a:xfrm>
            <a:off x="408547" y="926360"/>
            <a:ext cx="1644635" cy="1644635"/>
            <a:chOff x="150128" y="787205"/>
            <a:chExt cx="1644635" cy="1644635"/>
          </a:xfrm>
        </p:grpSpPr>
        <p:sp>
          <p:nvSpPr>
            <p:cNvPr id="31" name="Teardrop 30">
              <a:extLst>
                <a:ext uri="{FF2B5EF4-FFF2-40B4-BE49-F238E27FC236}">
                  <a16:creationId xmlns:a16="http://schemas.microsoft.com/office/drawing/2014/main" id="{9E4E0C61-E82C-4133-929C-F1DB3258EE48}"/>
                </a:ext>
              </a:extLst>
            </p:cNvPr>
            <p:cNvSpPr/>
            <p:nvPr/>
          </p:nvSpPr>
          <p:spPr>
            <a:xfrm rot="2700000">
              <a:off x="150128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Freeform: Shape 38">
              <a:extLst>
                <a:ext uri="{FF2B5EF4-FFF2-40B4-BE49-F238E27FC236}">
                  <a16:creationId xmlns:a16="http://schemas.microsoft.com/office/drawing/2014/main" id="{D7F7F5B6-18EB-479B-80F2-BB5A9040ADB7}"/>
                </a:ext>
              </a:extLst>
            </p:cNvPr>
            <p:cNvSpPr/>
            <p:nvPr/>
          </p:nvSpPr>
          <p:spPr>
            <a:xfrm>
              <a:off x="205099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Сценарий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CB93EB-8723-4B79-B8F7-ACC5EFC463F6}"/>
              </a:ext>
            </a:extLst>
          </p:cNvPr>
          <p:cNvGrpSpPr/>
          <p:nvPr/>
        </p:nvGrpSpPr>
        <p:grpSpPr>
          <a:xfrm>
            <a:off x="2346023" y="2820043"/>
            <a:ext cx="1644635" cy="1644635"/>
            <a:chOff x="3629642" y="2681200"/>
            <a:chExt cx="1644635" cy="1644635"/>
          </a:xfrm>
        </p:grpSpPr>
        <p:sp>
          <p:nvSpPr>
            <p:cNvPr id="34" name="Teardrop 33">
              <a:extLst>
                <a:ext uri="{FF2B5EF4-FFF2-40B4-BE49-F238E27FC236}">
                  <a16:creationId xmlns:a16="http://schemas.microsoft.com/office/drawing/2014/main" id="{F9E9B369-377F-4C08-AC21-907816BF0C84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Freeform: Shape 15">
              <a:extLst>
                <a:ext uri="{FF2B5EF4-FFF2-40B4-BE49-F238E27FC236}">
                  <a16:creationId xmlns:a16="http://schemas.microsoft.com/office/drawing/2014/main" id="{69F57A01-8584-4F50-9F80-0B8E3E1C08EF}"/>
                </a:ext>
              </a:extLst>
            </p:cNvPr>
            <p:cNvSpPr/>
            <p:nvPr/>
          </p:nvSpPr>
          <p:spPr>
            <a:xfrm>
              <a:off x="3679100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marL="0" marR="0" lvl="0" indent="0" algn="ctr" defTabSz="311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cap="none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uLnTx/>
                  <a:uFillTx/>
                  <a:latin typeface="Arial Narrow" panose="020B0606020202030204" pitchFamily="34" charset="0"/>
                </a:rPr>
                <a:t>Обновление сценария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2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B917-3229-4660-8749-5FF9B65A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Вопросы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436417-AA2B-426E-B5FF-2EF63BBFAA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67" y="1415228"/>
            <a:ext cx="3136393" cy="40275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04E6CB-1E3F-4FE9-BBE9-86C1A7BC0133}"/>
              </a:ext>
            </a:extLst>
          </p:cNvPr>
          <p:cNvSpPr txBox="1"/>
          <p:nvPr/>
        </p:nvSpPr>
        <p:spPr>
          <a:xfrm>
            <a:off x="382137" y="2207664"/>
            <a:ext cx="5264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DD8047"/>
              </a:buClr>
              <a:buSzPct val="60000"/>
            </a:pPr>
            <a:r>
              <a:rPr lang="ru-RU" sz="4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ПРЕЖДЕ ЧЕМ МЫ НАЧНЕМ, ЕСТЬ ЛИ ВОПРОСЫ?</a:t>
            </a:r>
          </a:p>
        </p:txBody>
      </p:sp>
    </p:spTree>
    <p:extLst>
      <p:ext uri="{BB962C8B-B14F-4D97-AF65-F5344CB8AC3E}">
        <p14:creationId xmlns:p14="http://schemas.microsoft.com/office/powerpoint/2010/main" val="28510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632DC68-F97A-CB45-BE95-B84D1CDD1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496" y="0"/>
            <a:ext cx="12187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1865376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ru-RU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КОРОНАВИРУС (COVID-19)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25843" y="5125124"/>
            <a:ext cx="4975398" cy="1065066"/>
          </a:xfrm>
        </p:spPr>
        <p:txBody>
          <a:bodyPr/>
          <a:lstStyle/>
          <a:p>
            <a:r>
              <a:rPr lang="ru-RU" sz="3600" b="1" dirty="0">
                <a:solidFill>
                  <a:srgbClr val="0092CB"/>
                </a:solidFill>
              </a:rPr>
              <a:t>НАЗВАНИЕ СТРАНЫ</a:t>
            </a:r>
          </a:p>
          <a:p>
            <a:r>
              <a:rPr lang="ru-RU" sz="2000" b="1" dirty="0">
                <a:solidFill>
                  <a:srgbClr val="0092CB"/>
                </a:solidFill>
              </a:rPr>
              <a:t>Время и место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8311171" y="3193324"/>
            <a:ext cx="37671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ИМИТАЦИОННЫЕ  УЧЕНИЯ</a:t>
            </a:r>
          </a:p>
          <a:p>
            <a:endParaRPr lang="ru-RU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ОБЕСПЕЧЕНИЮ ГОТОВНОСТИ </a:t>
            </a:r>
            <a:b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ЧРЕЗВЫЧАЙНЫМ СИТУАЦИЯМ </a:t>
            </a:r>
            <a:b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ЗДРАВООХРАНЕНИЯ</a:t>
            </a:r>
            <a:b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7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4" y="6099893"/>
            <a:ext cx="1606232" cy="6943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06" y="6164567"/>
            <a:ext cx="1897346" cy="4832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1706" y="4135267"/>
            <a:ext cx="3917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Октябрьское обновление</a:t>
            </a:r>
          </a:p>
        </p:txBody>
      </p:sp>
    </p:spTree>
    <p:extLst>
      <p:ext uri="{BB962C8B-B14F-4D97-AF65-F5344CB8AC3E}">
        <p14:creationId xmlns:p14="http://schemas.microsoft.com/office/powerpoint/2010/main" val="2485518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Сценарий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95" y="740229"/>
            <a:ext cx="6384991" cy="5715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dirty="0">
                <a:latin typeface="+mj-lt"/>
                <a:cs typeface="Calibri"/>
              </a:rPr>
              <a:t>В первой половине 2020 г., особенно в период с марта по май, число случаев COVID-19 резко возросло, и страны предпринимали неимоверные усилия, чтобы адаптироваться </a:t>
            </a:r>
            <a:br>
              <a:rPr lang="ru-RU" sz="1600" dirty="0">
                <a:latin typeface="+mj-lt"/>
                <a:cs typeface="Calibri"/>
              </a:rPr>
            </a:br>
            <a:r>
              <a:rPr lang="ru-RU" sz="1600" dirty="0">
                <a:latin typeface="+mj-lt"/>
                <a:cs typeface="Calibri"/>
              </a:rPr>
              <a:t>к появлению нового пандемического вируса.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latin typeface="+mj-lt"/>
                <a:cs typeface="Calibri"/>
              </a:rPr>
              <a:t>Сообщества перешли на новые способы деятельности, </a:t>
            </a:r>
            <a:br>
              <a:rPr lang="ru-RU" sz="1600" dirty="0">
                <a:latin typeface="+mj-lt"/>
                <a:cs typeface="Calibri"/>
              </a:rPr>
            </a:br>
            <a:r>
              <a:rPr lang="ru-RU" sz="1600" dirty="0">
                <a:latin typeface="+mj-lt"/>
                <a:cs typeface="Calibri"/>
              </a:rPr>
              <a:t>а население приспособилось к широкому спектру мер общественного здравоохранения и социальной защиты. </a:t>
            </a:r>
          </a:p>
          <a:p>
            <a:pPr>
              <a:lnSpc>
                <a:spcPct val="100000"/>
              </a:lnSpc>
            </a:pPr>
            <a:r>
              <a:rPr lang="ru-RU" sz="1600" dirty="0"/>
              <a:t>К середине года число случаев заболевания уменьшилось, </a:t>
            </a:r>
            <a:br>
              <a:rPr lang="ru-RU" sz="1600" dirty="0"/>
            </a:br>
            <a:r>
              <a:rPr lang="ru-RU" sz="1600" dirty="0"/>
              <a:t>и правительства ряда стран начали ослаблять некоторые меры, принятые в начале пандемии, чтобы ослабить давление на экономику и снизить стресс для населения.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latin typeface="+mj-lt"/>
                <a:cs typeface="Calibri"/>
              </a:rPr>
              <a:t>В Северном полушарии приближается зима, и вновь наблюдается рост заболеваемости. Однако на этот раз медицинские службы лучше осведомлены об этой болезни, </a:t>
            </a:r>
            <a:br>
              <a:rPr lang="ru-RU" sz="1600" dirty="0">
                <a:latin typeface="+mj-lt"/>
                <a:cs typeface="Calibri"/>
              </a:rPr>
            </a:br>
            <a:r>
              <a:rPr lang="ru-RU" sz="1600" dirty="0">
                <a:latin typeface="+mj-lt"/>
                <a:cs typeface="Calibri"/>
              </a:rPr>
              <a:t>а лаборатории наращивают свой потенциал тестирования.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latin typeface="+mj-lt"/>
                <a:cs typeface="Calibri"/>
              </a:rPr>
              <a:t>По мере роста числа случаев и усилий правительств скорректировать меры в области общественного здравоохранения и социальной защиты возникают проблемы, связанные с реакцией людей на меняющуюся ситуацию.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1872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ИМИТАЦИЯ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47A2031-021D-5541-87D9-0E836914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6847" y="740230"/>
            <a:ext cx="4417271" cy="294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id="{B1BAA866-7D55-2F40-B4AA-BBAC1879AF46}"/>
              </a:ext>
            </a:extLst>
          </p:cNvPr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847" y="3757462"/>
            <a:ext cx="4398462" cy="26977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255F10-5865-0948-935C-86072CE29A3D}"/>
              </a:ext>
            </a:extLst>
          </p:cNvPr>
          <p:cNvSpPr txBox="1"/>
          <p:nvPr/>
        </p:nvSpPr>
        <p:spPr>
          <a:xfrm>
            <a:off x="10140784" y="6246451"/>
            <a:ext cx="13824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1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Дата: 01/10/2020</a:t>
            </a:r>
          </a:p>
        </p:txBody>
      </p:sp>
    </p:spTree>
    <p:extLst>
      <p:ext uri="{BB962C8B-B14F-4D97-AF65-F5344CB8AC3E}">
        <p14:creationId xmlns:p14="http://schemas.microsoft.com/office/powerpoint/2010/main" val="12573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Сессия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accent3"/>
                </a:solidFill>
              </a:rPr>
              <a:t>Вопросы для обсуждения</a:t>
            </a:r>
          </a:p>
          <a:p>
            <a:endParaRPr lang="en-US" sz="1600" dirty="0"/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Как вы справляетесь с текущей ситуацией?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Какие планы, процедуры и ресурсы вы ввели в действие в качестве мер реагирования на данную ситуацию? Чем это отличается от ваших более ранних планов (используемых в начале пандемии)? 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Учтены ли в ваших планах экономические и социальные последствия?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Каким образом в ваших планах учитываются изменения ситуации, такие как рост или снижение числа случаев?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Учтены ли в ваших планах локальные вспышки?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Позволяют ли ваши планы местным властям принимать самостоятельные решения? 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78391" y="5342554"/>
            <a:ext cx="2020803" cy="749356"/>
            <a:chOff x="9978391" y="5342554"/>
            <a:chExt cx="202080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минут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53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Обновление сценария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1872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95" y="841248"/>
            <a:ext cx="7101400" cy="5553387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+mj-lt"/>
                <a:cs typeface="Calibri"/>
              </a:rPr>
              <a:t>После ослабления некоторых мер общественного здравоохранения и социальной защиты число случаев возрастает по сравнению с минимальными значениями, наблюдавшимися в июле.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+mj-lt"/>
                <a:cs typeface="Calibri"/>
              </a:rPr>
              <a:t>Некоторые местные власти и общины обращаются с жалобами: они полагают, что их не следует включать в сферу применения национальных мер, поскольку число случаев у них весьма невелико.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+mj-lt"/>
                <a:cs typeface="Calibri"/>
              </a:rPr>
              <a:t>Внедрены процедуры тестирования и отслеживания контактов, однако возникли сомнения относительно лабораторного потенциала и охвата населения услугами тестирования.  Есть также опасения, что люди избегают отслеживания контактов из-за страха потерять работу.</a:t>
            </a:r>
          </a:p>
        </p:txBody>
      </p:sp>
      <p:pic>
        <p:nvPicPr>
          <p:cNvPr id="4098" name="Picture 2" descr="The Hon. Minister of Health and Sanitation, Dr Wurie, the WHO Representative Mr Liyosi and officials inspecting the consignment that was donated to the Ministry of Health and Sanitation">
            <a:extLst>
              <a:ext uri="{FF2B5EF4-FFF2-40B4-BE49-F238E27FC236}">
                <a16:creationId xmlns:a16="http://schemas.microsoft.com/office/drawing/2014/main" id="{36EB9C86-066B-E541-860D-A218E9010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079" y="841248"/>
            <a:ext cx="3830442" cy="287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ow does test and trace work? All you need to know about ...">
            <a:extLst>
              <a:ext uri="{FF2B5EF4-FFF2-40B4-BE49-F238E27FC236}">
                <a16:creationId xmlns:a16="http://schemas.microsoft.com/office/drawing/2014/main" id="{44310344-FD6B-E542-B58F-954432944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079" y="3824274"/>
            <a:ext cx="3831151" cy="24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4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Сессия 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3"/>
                </a:solidFill>
              </a:rPr>
              <a:t>Вопросы для обсуждения</a:t>
            </a:r>
          </a:p>
          <a:p>
            <a:endParaRPr lang="en-US" dirty="0"/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ru-RU" dirty="0"/>
              <a:t>Какие действия вы планируете предпринять, чтобы справиться </a:t>
            </a:r>
            <a:br>
              <a:rPr lang="ru-RU" dirty="0"/>
            </a:br>
            <a:r>
              <a:rPr lang="ru-RU" dirty="0"/>
              <a:t>с ситуацией?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ru-RU" dirty="0"/>
              <a:t>Каким образом вы информируете общественность о своих решениях?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ru-RU" dirty="0"/>
              <a:t>Как вы разрешаете местные проблемы?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ru-RU" dirty="0"/>
              <a:t>Как вы управляете тестированием и отслеживанием контактов?</a:t>
            </a:r>
          </a:p>
          <a:p>
            <a:pPr marL="514350" indent="-514350">
              <a:spcBef>
                <a:spcPts val="3000"/>
              </a:spcBef>
              <a:buFont typeface="+mj-lt"/>
              <a:buAutoNum type="arabicPeriod"/>
            </a:pPr>
            <a:r>
              <a:rPr lang="ru-RU" dirty="0"/>
              <a:t>Как вы обеспечиваете соблюдение директивных мер, </a:t>
            </a:r>
            <a:br>
              <a:rPr lang="ru-RU" dirty="0"/>
            </a:br>
            <a:r>
              <a:rPr lang="ru-RU" dirty="0"/>
              <a:t>принимаемых на национальном уровне?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814615" y="5711050"/>
            <a:ext cx="2020803" cy="749356"/>
            <a:chOff x="9978391" y="5342554"/>
            <a:chExt cx="202080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минут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7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F182BF34-D40E-4D63-9929-583C8DCED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Перерыв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</a:rPr>
              <a:t>Перерыв </a:t>
            </a:r>
            <a:br>
              <a:rPr lang="ru-RU" sz="3600" b="1" dirty="0">
                <a:solidFill>
                  <a:schemeClr val="accent1"/>
                </a:solidFill>
              </a:rPr>
            </a:br>
            <a:r>
              <a:rPr lang="ru-RU" sz="3600" b="1" dirty="0">
                <a:solidFill>
                  <a:schemeClr val="accent1"/>
                </a:solidFill>
              </a:rPr>
              <a:t>на кофе</a:t>
            </a:r>
            <a:br>
              <a:rPr lang="ru-RU" sz="3600" b="1" dirty="0">
                <a:solidFill>
                  <a:schemeClr val="accent1"/>
                </a:solidFill>
              </a:rPr>
            </a:br>
            <a:r>
              <a:rPr lang="ru-RU" sz="3600" b="1" dirty="0">
                <a:solidFill>
                  <a:schemeClr val="accent1"/>
                </a:solidFill>
              </a:rPr>
              <a:t>(15 мин.)</a:t>
            </a:r>
          </a:p>
        </p:txBody>
      </p:sp>
    </p:spTree>
    <p:extLst>
      <p:ext uri="{BB962C8B-B14F-4D97-AF65-F5344CB8AC3E}">
        <p14:creationId xmlns:p14="http://schemas.microsoft.com/office/powerpoint/2010/main" val="94933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Обновление сценария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1872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83139"/>
            <a:ext cx="6694334" cy="5502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ru-RU" sz="2000" dirty="0">
                <a:latin typeface="Arial"/>
                <a:cs typeface="Arial"/>
              </a:rPr>
              <a:t>Среди населения растет число случаев других сезонных респираторных заболеваний.</a:t>
            </a:r>
          </a:p>
          <a:p>
            <a:r>
              <a:rPr lang="ru-RU" sz="2000" dirty="0">
                <a:latin typeface="Arial"/>
                <a:cs typeface="Arial"/>
              </a:rPr>
              <a:t>Некоторые школы закрылись в связи </a:t>
            </a:r>
            <a:br>
              <a:rPr lang="ru-RU" sz="2000" dirty="0">
                <a:latin typeface="Arial"/>
                <a:cs typeface="Arial"/>
              </a:rPr>
            </a:br>
            <a:r>
              <a:rPr lang="ru-RU" sz="2000" dirty="0">
                <a:latin typeface="Arial"/>
                <a:cs typeface="Arial"/>
              </a:rPr>
              <a:t>с предполагаемыми вспышками COVID-19, </a:t>
            </a:r>
            <a:br>
              <a:rPr lang="ru-RU" sz="2000" dirty="0">
                <a:latin typeface="Arial"/>
                <a:cs typeface="Arial"/>
              </a:rPr>
            </a:br>
            <a:r>
              <a:rPr lang="ru-RU" sz="2000" dirty="0">
                <a:latin typeface="Arial"/>
                <a:cs typeface="Arial"/>
              </a:rPr>
              <a:t>которые на самом деле оказались вспышками обычных простудных заболеваний. Оба вида инфекций проявляются сходными симптомами.   </a:t>
            </a:r>
          </a:p>
          <a:p>
            <a:r>
              <a:rPr lang="ru-RU" sz="2000" dirty="0">
                <a:latin typeface="Arial"/>
                <a:cs typeface="Arial"/>
              </a:rPr>
              <a:t>Некоторые родители обеспокоены тем, что детей без необходимости отправляют домой из школы.</a:t>
            </a:r>
          </a:p>
          <a:p>
            <a:pPr lvl="0"/>
            <a:r>
              <a:rPr lang="ru-RU" sz="2000" dirty="0">
                <a:latin typeface="Arial"/>
                <a:cs typeface="Arial"/>
              </a:rPr>
              <a:t>Частота случаев гриппа остается низкой, </a:t>
            </a:r>
            <a:br>
              <a:rPr lang="ru-RU" sz="2000" dirty="0">
                <a:latin typeface="Arial"/>
                <a:cs typeface="Arial"/>
              </a:rPr>
            </a:br>
            <a:r>
              <a:rPr lang="ru-RU" sz="2000" dirty="0">
                <a:latin typeface="Arial"/>
                <a:cs typeface="Arial"/>
              </a:rPr>
              <a:t>однако медицинские специалисты рекомендуют вакцинировать население против сезонного гриппа.</a:t>
            </a:r>
          </a:p>
          <a:p>
            <a:pPr lvl="0"/>
            <a:r>
              <a:rPr lang="ru-RU" sz="2000" dirty="0">
                <a:latin typeface="Arial"/>
                <a:cs typeface="Arial"/>
              </a:rPr>
              <a:t>Дополнительные потребности в тестировании создают значительную нагрузку на лабораторные мощности.</a:t>
            </a:r>
          </a:p>
        </p:txBody>
      </p:sp>
      <p:pic>
        <p:nvPicPr>
          <p:cNvPr id="5122" name="Picture 2" descr="A laboratory in Kyiv, Ukraine performing PCR tests.">
            <a:extLst>
              <a:ext uri="{FF2B5EF4-FFF2-40B4-BE49-F238E27FC236}">
                <a16:creationId xmlns:a16="http://schemas.microsoft.com/office/drawing/2014/main" id="{3C8C826B-223B-4541-B71B-394A89FE8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161" y="883139"/>
            <a:ext cx="5002712" cy="333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Why this year's bad flu season is good for the flu vaccine">
            <a:extLst>
              <a:ext uri="{FF2B5EF4-FFF2-40B4-BE49-F238E27FC236}">
                <a16:creationId xmlns:a16="http://schemas.microsoft.com/office/drawing/2014/main" id="{73A84E22-40F8-AF42-9B57-B4E07702C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161" y="4370394"/>
            <a:ext cx="3022163" cy="20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0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Предлагаемая программа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E68DE2-6316-4455-9697-9ED7EF612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744" y="1033272"/>
            <a:ext cx="5779211" cy="4018302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rgbClr val="DD8047"/>
              </a:buClr>
              <a:buSzPct val="60000"/>
              <a:buNone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Часть 1</a:t>
            </a:r>
          </a:p>
          <a:p>
            <a:pPr defTabSz="1252538"/>
            <a:r>
              <a:rPr lang="ru-RU" sz="2000" i="1" dirty="0">
                <a:latin typeface="+mj-lt"/>
              </a:rPr>
              <a:t>08:45	Регистрация участников</a:t>
            </a:r>
          </a:p>
          <a:p>
            <a:pPr defTabSz="1252538"/>
            <a:r>
              <a:rPr lang="ru-RU" sz="2000" i="1" dirty="0">
                <a:latin typeface="+mj-lt"/>
              </a:rPr>
              <a:t>09:00	Введение</a:t>
            </a:r>
          </a:p>
          <a:p>
            <a:pPr defTabSz="1252538"/>
            <a:r>
              <a:rPr lang="ru-RU" sz="2000" i="1" dirty="0">
                <a:latin typeface="+mj-lt"/>
              </a:rPr>
              <a:t>09:10	Задачи учений и «правила игры»</a:t>
            </a:r>
          </a:p>
          <a:p>
            <a:pPr defTabSz="1252538"/>
            <a:r>
              <a:rPr lang="ru-RU" sz="2000" i="1" dirty="0">
                <a:latin typeface="+mj-lt"/>
              </a:rPr>
              <a:t>09:15	Кабинетная имитация </a:t>
            </a:r>
          </a:p>
          <a:p>
            <a:pPr defTabSz="1252538"/>
            <a:r>
              <a:rPr lang="ru-RU" sz="2000" i="1" dirty="0">
                <a:latin typeface="+mj-lt"/>
              </a:rPr>
              <a:t>10:45	Перерыв на кофе (15 мин.)</a:t>
            </a:r>
          </a:p>
          <a:p>
            <a:pPr defTabSz="1252538"/>
            <a:r>
              <a:rPr lang="ru-RU" sz="2000" i="1" dirty="0">
                <a:latin typeface="+mj-lt"/>
              </a:rPr>
              <a:t>11:00	Кабинетная имитация </a:t>
            </a:r>
          </a:p>
          <a:p>
            <a:pPr defTabSz="1252538"/>
            <a:r>
              <a:rPr lang="ru-RU" sz="2000" i="1" dirty="0">
                <a:latin typeface="+mj-lt"/>
              </a:rPr>
              <a:t>12:30	Разбор «по горячим следам»</a:t>
            </a:r>
          </a:p>
          <a:p>
            <a:pPr defTabSz="1252538"/>
            <a:r>
              <a:rPr lang="ru-RU" sz="2000" i="1" dirty="0">
                <a:latin typeface="+mj-lt"/>
              </a:rPr>
              <a:t>13:00	Завершение части 1</a:t>
            </a:r>
          </a:p>
          <a:p>
            <a:pPr defTabSz="1252538"/>
            <a:r>
              <a:rPr lang="ru-RU" sz="2000" i="1" dirty="0">
                <a:latin typeface="+mj-lt"/>
              </a:rPr>
              <a:t>13:00	Обед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6056478" y="1033272"/>
            <a:ext cx="5833905" cy="4414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Часть 2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09:00	Краткий обзор предыдущей части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09:15	Анализ недочетов и планирование </a:t>
            </a:r>
            <a:b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	действий </a:t>
            </a:r>
            <a:r>
              <a:rPr lang="ru-RU" i="1" dirty="0">
                <a:solidFill>
                  <a:srgbClr val="383838"/>
                </a:solidFill>
                <a:cs typeface="Calibri" panose="020F0502020204030204" pitchFamily="34" charset="0"/>
              </a:rPr>
              <a:t>(работа по группам)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10:30	Перерыв на кофе (15 мин.)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10:45	Планирование действий, продолжение </a:t>
            </a:r>
            <a:b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	</a:t>
            </a:r>
            <a:r>
              <a:rPr lang="ru-RU" i="1" dirty="0">
                <a:solidFill>
                  <a:srgbClr val="383838"/>
                </a:solidFill>
                <a:cs typeface="Calibri" panose="020F0502020204030204" pitchFamily="34" charset="0"/>
              </a:rPr>
              <a:t>(работа по группам)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11:30	Обобщение результатов </a:t>
            </a:r>
            <a:b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	на пленарной сессии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12:00	Заключение и последующие шаги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cs typeface="Calibri" panose="020F0502020204030204" pitchFamily="34" charset="0"/>
              </a:rPr>
              <a:t>12:30	Закрытие</a:t>
            </a: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E309E-CD75-4C2F-817D-B24489667C9A}"/>
              </a:ext>
            </a:extLst>
          </p:cNvPr>
          <p:cNvCxnSpPr>
            <a:cxnSpLocks/>
          </p:cNvCxnSpPr>
          <p:nvPr/>
        </p:nvCxnSpPr>
        <p:spPr>
          <a:xfrm>
            <a:off x="5963767" y="1033272"/>
            <a:ext cx="0" cy="401830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2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Сессия 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chemeClr val="accent3"/>
                </a:solidFill>
                <a:latin typeface="Arial"/>
                <a:cs typeface="Arial"/>
              </a:rPr>
              <a:t>Вопросы для обсуждения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 вы подтвердите, есть ли у пациента COVID-19, обычная простуда или грипп?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В какой лаборатории проводится тестирование? Есть ли в этой лаборатории соответствующее оборудование, включая СИЗ? 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Сколько времени требуется для подтверждения диагноза?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 вы делитесь своими данными о случаях заболевания COVID-19 </a:t>
            </a:r>
            <a:br>
              <a:rPr lang="ru-RU" sz="1800" dirty="0">
                <a:latin typeface="Arial"/>
                <a:cs typeface="Arial"/>
              </a:rPr>
            </a:br>
            <a:r>
              <a:rPr lang="ru-RU" sz="1800" dirty="0">
                <a:latin typeface="Arial"/>
                <a:cs typeface="Arial"/>
              </a:rPr>
              <a:t>на национальном и на международном уровне?</a:t>
            </a:r>
          </a:p>
          <a:p>
            <a:pPr marL="1257300" lvl="2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Предусмотрен ли обмен данными в ваших процессах планирования?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Кто должен получать информацию о результатах?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Имеется ли у вас в достаточном объеме лабораторное оборудование, и какие существуют планы для увеличения мощности в случае необходимости?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Какова схема оказания помощи при гриппе и других сезонных заболеваниях?  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ru-RU" sz="1800" dirty="0">
                <a:latin typeface="Arial"/>
                <a:cs typeface="Arial"/>
              </a:rPr>
              <a:t>Какие рекомендации вы дадите населению в отношении различий </a:t>
            </a:r>
            <a:br>
              <a:rPr lang="ru-RU" sz="1800" dirty="0">
                <a:latin typeface="Arial"/>
                <a:cs typeface="Arial"/>
              </a:rPr>
            </a:br>
            <a:r>
              <a:rPr lang="ru-RU" sz="1800" dirty="0">
                <a:latin typeface="Arial"/>
                <a:cs typeface="Arial"/>
              </a:rPr>
              <a:t>между COVID-19 и сезонными заболеваниями?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78391" y="5342554"/>
            <a:ext cx="2231373" cy="749356"/>
            <a:chOff x="9978391" y="5342554"/>
            <a:chExt cx="223137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541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минут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40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Обновление сценария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1872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83139"/>
            <a:ext cx="6694334" cy="5502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ru-RU" sz="2000" dirty="0">
                <a:latin typeface="Arial"/>
                <a:cs typeface="Calibri"/>
              </a:rPr>
              <a:t>Поднят вопрос о повторном введении мер общественного здравоохранения и социальной защиты для контроля за ростом числа случаев заболеваний. Однако население и деловые круги выражают опасения по поводу недостаточных, </a:t>
            </a:r>
            <a:br>
              <a:rPr lang="ru-RU" sz="2000" dirty="0">
                <a:latin typeface="Arial"/>
                <a:cs typeface="Calibri"/>
              </a:rPr>
            </a:br>
            <a:r>
              <a:rPr lang="ru-RU" sz="2000" dirty="0">
                <a:latin typeface="Arial"/>
                <a:cs typeface="Calibri"/>
              </a:rPr>
              <a:t>по их мнению, усилий для защиты рабочих мест </a:t>
            </a:r>
            <a:br>
              <a:rPr lang="ru-RU" sz="2000" dirty="0">
                <a:latin typeface="Arial"/>
                <a:cs typeface="Calibri"/>
              </a:rPr>
            </a:br>
            <a:r>
              <a:rPr lang="ru-RU" sz="2000" dirty="0">
                <a:latin typeface="Arial"/>
                <a:cs typeface="Calibri"/>
              </a:rPr>
              <a:t>и предотвращения закрытия бизнеса.</a:t>
            </a:r>
          </a:p>
          <a:p>
            <a:r>
              <a:rPr lang="ru-RU" sz="2000" dirty="0">
                <a:latin typeface="Arial"/>
                <a:cs typeface="Calibri"/>
              </a:rPr>
              <a:t>Некоторые люди отказываются соблюдать элементарные меры предосторожности, такие как социальная дистанция не менее одного метра, правила гигиены, ношение маски, необходимость избегать скоплений людей и не предпринимать поездки без острой необходимости.</a:t>
            </a:r>
          </a:p>
          <a:p>
            <a:r>
              <a:rPr lang="ru-RU" sz="2000" dirty="0">
                <a:latin typeface="Arial"/>
                <a:cs typeface="Arial"/>
              </a:rPr>
              <a:t>Средства массовой информации все чаще критикуют государственные меры, называя подход правительства слишком упрощенным.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F897C4BF-7073-FC45-82DA-443479E57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0573" y="3537858"/>
            <a:ext cx="4604693" cy="242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Anti mask protest: Psychologists explain why some refuse ...">
            <a:extLst>
              <a:ext uri="{FF2B5EF4-FFF2-40B4-BE49-F238E27FC236}">
                <a16:creationId xmlns:a16="http://schemas.microsoft.com/office/drawing/2014/main" id="{A34D0E37-274B-9F4E-AEFF-0058CBB3D449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6248399" y="805817"/>
            <a:ext cx="2775583" cy="277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785B0D-4AFC-5444-B19C-8CDAACC3CB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0091" y="897947"/>
            <a:ext cx="2434811" cy="2422196"/>
          </a:xfrm>
          <a:prstGeom prst="rect">
            <a:avLst/>
          </a:prstGeom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3239FE84-DD47-E345-9233-79B3522E6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56206" y="897947"/>
            <a:ext cx="2043727" cy="24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B32ACD-E0C5-374C-9387-33CA8C6A9D7C}"/>
              </a:ext>
            </a:extLst>
          </p:cNvPr>
          <p:cNvSpPr txBox="1"/>
          <p:nvPr/>
        </p:nvSpPr>
        <p:spPr>
          <a:xfrm>
            <a:off x="6990572" y="3514865"/>
            <a:ext cx="4604693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Как правильно носить маску</a:t>
            </a:r>
            <a:endParaRPr lang="en-US" b="1" dirty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75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Сессия 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893" y="869340"/>
            <a:ext cx="10515600" cy="51596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3"/>
                </a:solidFill>
              </a:rPr>
              <a:t>Вопросы для обсуждения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400" dirty="0">
                <a:latin typeface="Arial"/>
                <a:cs typeface="Arial"/>
              </a:rPr>
              <a:t>Кто возглавляет процессы информирования о рисках?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400" dirty="0"/>
              <a:t>Какая коммуникация должна иметь место? К кому она должна быть обращена?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400" dirty="0"/>
              <a:t>Какова ваша стратегия медийной коммуникации?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ru-RU" sz="2000" dirty="0"/>
              <a:t>Каков механизм оперативного утверждения актуальных и понятных коммуникационных сообщений и материалов?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ru-RU" sz="2000" dirty="0"/>
              <a:t>Каким образом информация и коммуникация будут координироваться между министерствами и партнерами, а также между различными уровнями государственного управления?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400" dirty="0">
                <a:latin typeface="Arial"/>
                <a:cs typeface="Arial"/>
              </a:rPr>
              <a:t>Какие шаги вы предпринимаете для содействия соблюдению мер общественного здравоохранения и социальной защиты?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418492" y="5244894"/>
            <a:ext cx="2231373" cy="749356"/>
            <a:chOff x="9978391" y="5342554"/>
            <a:chExt cx="223137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541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минут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69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Разбор «по горячим следам»</a:t>
            </a:r>
          </a:p>
        </p:txBody>
      </p:sp>
      <p:pic>
        <p:nvPicPr>
          <p:cNvPr id="10" name="image9.png" descr="drawing_light_bulb_with_pen_1600_clr.png">
            <a:extLst>
              <a:ext uri="{FF2B5EF4-FFF2-40B4-BE49-F238E27FC236}">
                <a16:creationId xmlns:a16="http://schemas.microsoft.com/office/drawing/2014/main" id="{BE1C5A5E-B8B6-4E35-940D-F3C9E11A8E90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68" y="1944805"/>
            <a:ext cx="2737133" cy="288317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346842" y="3087143"/>
            <a:ext cx="6081254" cy="126539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ru-RU" sz="3200" b="1" dirty="0"/>
              <a:t>Первоначальная обратная связь от участников ТТХ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121E52-4A50-4F4A-83AF-5C0983ECE7FA}"/>
              </a:ext>
            </a:extLst>
          </p:cNvPr>
          <p:cNvCxnSpPr>
            <a:cxnSpLocks/>
          </p:cNvCxnSpPr>
          <p:nvPr/>
        </p:nvCxnSpPr>
        <p:spPr>
          <a:xfrm>
            <a:off x="6571399" y="2804614"/>
            <a:ext cx="0" cy="1704324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4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7531382" y="601010"/>
            <a:ext cx="4676384" cy="6020507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>
            <a:noAutofit/>
          </a:bodyPr>
          <a:lstStyle/>
          <a:p>
            <a:pPr algn="r"/>
            <a:endParaRPr lang="en-US" sz="32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2F46E6-760F-43DE-BCC8-26BAFDC05A9D}"/>
              </a:ext>
            </a:extLst>
          </p:cNvPr>
          <p:cNvSpPr/>
          <p:nvPr/>
        </p:nvSpPr>
        <p:spPr>
          <a:xfrm>
            <a:off x="7639316" y="903743"/>
            <a:ext cx="4336444" cy="1754326"/>
          </a:xfrm>
          <a:prstGeom prst="rect">
            <a:avLst/>
          </a:prstGeom>
          <a:ln w="158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Резюме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и</a:t>
            </a:r>
            <a:br>
              <a:rPr lang="ru-RU" sz="3600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</a:rPr>
              <a:t>Дальнейшие шаги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44B19-C2EE-4E64-AC58-E33AAEB9FDA5}"/>
              </a:ext>
            </a:extLst>
          </p:cNvPr>
          <p:cNvSpPr/>
          <p:nvPr/>
        </p:nvSpPr>
        <p:spPr>
          <a:xfrm>
            <a:off x="7576252" y="2874028"/>
            <a:ext cx="4552684" cy="3481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Часть II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 пробелов: обсуждение в фокус-группе для обзора контрольных показателей готовности</a:t>
            </a: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Планирование действий</a:t>
            </a:r>
          </a:p>
          <a:p>
            <a:pPr marL="457200" indent="-228600">
              <a:lnSpc>
                <a:spcPct val="90000"/>
              </a:lnSpc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Форма оценки мероприятия, заполняемая участниками</a:t>
            </a:r>
          </a:p>
        </p:txBody>
      </p:sp>
      <p:pic>
        <p:nvPicPr>
          <p:cNvPr id="6" name="Picture 5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8D5A3D6A-A096-6349-AE2A-E0F9CC424B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1" y="1582963"/>
            <a:ext cx="5537200" cy="396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3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Часть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524656" y="1725349"/>
            <a:ext cx="6678560" cy="379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Часть 2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09:00	Краткий обзор части 1 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09:15	Анализ недочетов и планирование </a:t>
            </a:r>
            <a:b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	действий </a:t>
            </a:r>
            <a:r>
              <a:rPr lang="ru-RU" sz="2000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(работа по группам)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10:30	Перерыв на кофе (15 мин.)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10:45	Планирование действий </a:t>
            </a:r>
            <a:r>
              <a:rPr lang="ru-RU" sz="2000" i="1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(работа по группам)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11:30	Обобщение результатов на пленарной сессии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12:00	Подведение итогов и последующие шаги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solidFill>
                  <a:srgbClr val="383838"/>
                </a:solidFill>
                <a:latin typeface="+mj-lt"/>
                <a:cs typeface="Calibri" panose="020F0502020204030204" pitchFamily="34" charset="0"/>
              </a:rPr>
              <a:t>12:30	Закрытие</a:t>
            </a: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89DD38-C76C-4D2F-9480-0059C55577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216" y="2028418"/>
            <a:ext cx="4562939" cy="303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COVID-19 СПГР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B3533-94C3-42AF-A3DF-5547AE17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0752"/>
            <a:ext cx="7522029" cy="527621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+mn-lt"/>
                <a:cs typeface="Calibri" panose="020F0502020204030204" pitchFamily="34" charset="0"/>
              </a:rPr>
              <a:t>В </a:t>
            </a:r>
            <a:r>
              <a:rPr lang="ru-RU" sz="2400" dirty="0">
                <a:latin typeface="+mn-lt"/>
                <a:cs typeface="Calibri" panose="020F0502020204030204" pitchFamily="34" charset="0"/>
                <a:hlinkClick r:id="rId2"/>
              </a:rPr>
              <a:t>Стратегическом плане по обеспечению готовности и реагирования в связи с COVID-19 (СПГР)</a:t>
            </a:r>
            <a:r>
              <a:rPr lang="ru-RU" sz="2400" dirty="0">
                <a:latin typeface="+mn-lt"/>
                <a:cs typeface="Calibri" panose="020F0502020204030204" pitchFamily="34" charset="0"/>
              </a:rPr>
              <a:t> изложены меры, которые должны приниматься на страновом уровне для сдерживания распространения вируса. План будет дополняться дальнейшими мерами по мере изменения эпидемиологической ситуации. </a:t>
            </a:r>
          </a:p>
          <a:p>
            <a:pPr>
              <a:lnSpc>
                <a:spcPct val="100000"/>
              </a:lnSpc>
            </a:pPr>
            <a:r>
              <a:rPr lang="ru-RU" sz="2400" b="1" dirty="0">
                <a:latin typeface="+mn-lt"/>
                <a:cs typeface="Calibri" panose="020F0502020204030204" pitchFamily="34" charset="0"/>
              </a:rPr>
              <a:t>Это позволит целенаправленно наращивать конкретные возможности. </a:t>
            </a:r>
          </a:p>
          <a:p>
            <a:r>
              <a:rPr lang="ru-RU" sz="2400" u="sng" dirty="0">
                <a:latin typeface="+mn-lt"/>
                <a:cs typeface="Calibri" panose="020F0502020204030204" pitchFamily="34" charset="0"/>
              </a:rPr>
              <a:t>Данная информация поможет национальным органам:</a:t>
            </a:r>
          </a:p>
          <a:p>
            <a:pPr marL="342900" indent="-342900"/>
            <a:r>
              <a:rPr lang="ru-RU" sz="2400" dirty="0">
                <a:latin typeface="+mn-lt"/>
                <a:cs typeface="Calibri" panose="020F0502020204030204" pitchFamily="34" charset="0"/>
              </a:rPr>
              <a:t>выявить основные пробелы;</a:t>
            </a:r>
          </a:p>
          <a:p>
            <a:pPr marL="342900" indent="-342900"/>
            <a:r>
              <a:rPr lang="ru-RU" sz="2400" dirty="0">
                <a:latin typeface="+mn-lt"/>
                <a:cs typeface="Calibri" panose="020F0502020204030204" pitchFamily="34" charset="0"/>
              </a:rPr>
              <a:t>провести оценку рисков;</a:t>
            </a:r>
          </a:p>
          <a:p>
            <a:pPr marL="342900" indent="-342900"/>
            <a:r>
              <a:rPr lang="ru-RU" sz="2400" dirty="0">
                <a:latin typeface="+mn-lt"/>
                <a:cs typeface="Calibri" panose="020F0502020204030204" pitchFamily="34" charset="0"/>
              </a:rPr>
              <a:t>спланировать меры реагирования и контроля.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F40A15A-C45F-CA49-BDEF-48A678D1D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0229" y="900751"/>
            <a:ext cx="3658976" cy="551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Анализ сильных сторон и пробелов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77A0E9-096C-4A41-9A11-6F78DDD52E07}"/>
              </a:ext>
            </a:extLst>
          </p:cNvPr>
          <p:cNvSpPr/>
          <p:nvPr/>
        </p:nvSpPr>
        <p:spPr>
          <a:xfrm>
            <a:off x="388225" y="5660071"/>
            <a:ext cx="4817660" cy="76778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chemeClr val="bg1"/>
                </a:solidFill>
              </a:rPr>
              <a:t>ПЛАН ДЕЙСТВИЙ</a:t>
            </a:r>
          </a:p>
        </p:txBody>
      </p:sp>
      <p:sp>
        <p:nvSpPr>
          <p:cNvPr id="11" name="Flowchart: Off-page Connector 10">
            <a:extLst>
              <a:ext uri="{FF2B5EF4-FFF2-40B4-BE49-F238E27FC236}">
                <a16:creationId xmlns:a16="http://schemas.microsoft.com/office/drawing/2014/main" id="{08E76C2F-ACDA-41BF-B5D5-4F2B6F3316EB}"/>
              </a:ext>
            </a:extLst>
          </p:cNvPr>
          <p:cNvSpPr/>
          <p:nvPr/>
        </p:nvSpPr>
        <p:spPr>
          <a:xfrm>
            <a:off x="388225" y="3740296"/>
            <a:ext cx="4817660" cy="2019058"/>
          </a:xfrm>
          <a:prstGeom prst="flowChartOffpageConnector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chemeClr val="tx1"/>
                </a:solidFill>
              </a:rPr>
              <a:t>Предложите идеи по совершенствованию своих систем, планов и процедур</a:t>
            </a:r>
          </a:p>
        </p:txBody>
      </p:sp>
      <p:sp>
        <p:nvSpPr>
          <p:cNvPr id="10" name="Flowchart: Off-page Connector 9">
            <a:extLst>
              <a:ext uri="{FF2B5EF4-FFF2-40B4-BE49-F238E27FC236}">
                <a16:creationId xmlns:a16="http://schemas.microsoft.com/office/drawing/2014/main" id="{79B8B67E-8274-4744-97F0-91637BA7A559}"/>
              </a:ext>
            </a:extLst>
          </p:cNvPr>
          <p:cNvSpPr/>
          <p:nvPr/>
        </p:nvSpPr>
        <p:spPr>
          <a:xfrm>
            <a:off x="388225" y="2342740"/>
            <a:ext cx="4817660" cy="1474280"/>
          </a:xfrm>
          <a:prstGeom prst="flowChartOffpageConnector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schemeClr val="tx1"/>
                </a:solidFill>
              </a:rPr>
              <a:t>Проверьте исходные положения</a:t>
            </a:r>
          </a:p>
        </p:txBody>
      </p:sp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D7F5B448-CFCC-47F0-A53A-961C9A8A21DE}"/>
              </a:ext>
            </a:extLst>
          </p:cNvPr>
          <p:cNvSpPr/>
          <p:nvPr/>
        </p:nvSpPr>
        <p:spPr>
          <a:xfrm>
            <a:off x="388225" y="914568"/>
            <a:ext cx="4817660" cy="1474280"/>
          </a:xfrm>
          <a:prstGeom prst="flowChartOffpageConnector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Выполните обзор сильных сторон и пробелов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D38A6C-2F8F-4154-AD53-AC19193B93C6}"/>
              </a:ext>
            </a:extLst>
          </p:cNvPr>
          <p:cNvSpPr/>
          <p:nvPr/>
        </p:nvSpPr>
        <p:spPr>
          <a:xfrm>
            <a:off x="5841242" y="1098647"/>
            <a:ext cx="5962533" cy="45719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spcAft>
                <a:spcPts val="1200"/>
              </a:spcAft>
            </a:pPr>
            <a:r>
              <a:rPr lang="ru-RU" b="1" u="sng" dirty="0">
                <a:latin typeface="+mj-lt"/>
                <a:cs typeface="Calibri" panose="020F0502020204030204" pitchFamily="34" charset="0"/>
              </a:rPr>
              <a:t>ЗАДАНИЯ: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ru-RU" dirty="0">
                <a:latin typeface="+mj-lt"/>
                <a:cs typeface="Calibri" panose="020F0502020204030204" pitchFamily="34" charset="0"/>
              </a:rPr>
              <a:t>Работая по группам, разделите лист бумаги </a:t>
            </a:r>
            <a:br>
              <a:rPr lang="ru-RU" dirty="0">
                <a:latin typeface="+mj-lt"/>
                <a:cs typeface="Calibri" panose="020F0502020204030204" pitchFamily="34" charset="0"/>
              </a:rPr>
            </a:br>
            <a:r>
              <a:rPr lang="ru-RU" dirty="0">
                <a:latin typeface="+mj-lt"/>
                <a:cs typeface="Calibri" panose="020F0502020204030204" pitchFamily="34" charset="0"/>
              </a:rPr>
              <a:t>на три колонки.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ru-RU" dirty="0">
                <a:latin typeface="+mj-lt"/>
                <a:cs typeface="Calibri" panose="020F0502020204030204" pitchFamily="34" charset="0"/>
              </a:rPr>
              <a:t>Просмотрите контрольный перечень, свои планы и заметки, сделанные в ходе TTX.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latin typeface="+mj-lt"/>
                <a:cs typeface="Calibri" panose="020F0502020204030204" pitchFamily="34" charset="0"/>
              </a:rPr>
              <a:t>Обсудите и запишите свои замечания в каждой из колонок, чтобы ответить на следующие вопросы: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  <a:cs typeface="Calibri" panose="020F0502020204030204" pitchFamily="34" charset="0"/>
              </a:rPr>
              <a:t>Что сработало хорошо? (Достижения)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  <a:cs typeface="Calibri" panose="020F0502020204030204" pitchFamily="34" charset="0"/>
              </a:rPr>
              <a:t>Что было сопряжено с трудностями? (Проблемы)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  <a:cs typeface="Calibri" panose="020F0502020204030204" pitchFamily="34" charset="0"/>
              </a:rPr>
              <a:t>Рекомендации? (расставьте в порядке приоритетности, обозначив 3 самые важные)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301FD9-3E22-4D05-AB5A-E42D4E841735}"/>
              </a:ext>
            </a:extLst>
          </p:cNvPr>
          <p:cNvGrpSpPr/>
          <p:nvPr/>
        </p:nvGrpSpPr>
        <p:grpSpPr>
          <a:xfrm>
            <a:off x="9763730" y="701580"/>
            <a:ext cx="2231373" cy="749356"/>
            <a:chOff x="9978391" y="5342554"/>
            <a:chExt cx="2231373" cy="74935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BB950D-E0EA-4CF9-914C-A9343E4B77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0C1043-CB9B-46D4-B470-C7E83CDEBCC2}"/>
                </a:ext>
              </a:extLst>
            </p:cNvPr>
            <p:cNvSpPr txBox="1"/>
            <p:nvPr/>
          </p:nvSpPr>
          <p:spPr>
            <a:xfrm>
              <a:off x="10668380" y="5522976"/>
              <a:ext cx="1541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75 минут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BB288C-3A71-44A7-A69E-8D16D8551DF0}"/>
              </a:ext>
            </a:extLst>
          </p:cNvPr>
          <p:cNvCxnSpPr/>
          <p:nvPr/>
        </p:nvCxnSpPr>
        <p:spPr>
          <a:xfrm>
            <a:off x="5575110" y="5684997"/>
            <a:ext cx="6228665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5B964DD-F08B-438A-B1C8-E8CDC9A289C8}"/>
              </a:ext>
            </a:extLst>
          </p:cNvPr>
          <p:cNvSpPr txBox="1"/>
          <p:nvPr/>
        </p:nvSpPr>
        <p:spPr>
          <a:xfrm>
            <a:off x="5748535" y="6045363"/>
            <a:ext cx="6228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Примечание: план действий будет составлен на следующей сессии</a:t>
            </a:r>
          </a:p>
        </p:txBody>
      </p:sp>
    </p:spTree>
    <p:extLst>
      <p:ext uri="{BB962C8B-B14F-4D97-AF65-F5344CB8AC3E}">
        <p14:creationId xmlns:p14="http://schemas.microsoft.com/office/powerpoint/2010/main" val="298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Перерыв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</a:rPr>
              <a:t>Перерыв </a:t>
            </a:r>
            <a:br>
              <a:rPr lang="ru-RU" sz="3600" b="1" dirty="0">
                <a:solidFill>
                  <a:schemeClr val="accent1"/>
                </a:solidFill>
              </a:rPr>
            </a:br>
            <a:r>
              <a:rPr lang="ru-RU" sz="3600" b="1" dirty="0">
                <a:solidFill>
                  <a:schemeClr val="accent1"/>
                </a:solidFill>
              </a:rPr>
              <a:t>на кофе</a:t>
            </a:r>
            <a:br>
              <a:rPr lang="ru-RU" sz="3600" b="1" dirty="0">
                <a:solidFill>
                  <a:schemeClr val="accent1"/>
                </a:solidFill>
              </a:rPr>
            </a:br>
            <a:r>
              <a:rPr lang="ru-RU" sz="3600" b="1" dirty="0">
                <a:solidFill>
                  <a:schemeClr val="accent1"/>
                </a:solidFill>
              </a:rPr>
              <a:t>(15 мин.)</a:t>
            </a:r>
          </a:p>
        </p:txBody>
      </p:sp>
      <p:pic>
        <p:nvPicPr>
          <p:cNvPr id="8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40D55979-E3C8-4FF8-8E59-A1BD7A07A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2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 действий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2A816A-70D3-48BC-BE06-C4284701AC98}"/>
              </a:ext>
            </a:extLst>
          </p:cNvPr>
          <p:cNvGrpSpPr/>
          <p:nvPr/>
        </p:nvGrpSpPr>
        <p:grpSpPr>
          <a:xfrm>
            <a:off x="1445420" y="5643350"/>
            <a:ext cx="2020803" cy="749356"/>
            <a:chOff x="9978391" y="5342554"/>
            <a:chExt cx="2020803" cy="7493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1F79309-2284-4C6C-8B8E-00FB51F64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FD4572-B504-4819-B475-93A622443C5B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45 мин.</a:t>
              </a:r>
            </a:p>
          </p:txBody>
        </p:sp>
      </p:grp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E092CC0-BC73-104B-8C26-117A3FA47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35" y="1905435"/>
            <a:ext cx="3005101" cy="3047130"/>
          </a:xfrm>
          <a:prstGeom prst="rect">
            <a:avLst/>
          </a:prstGeom>
        </p:spPr>
      </p:pic>
      <p:pic>
        <p:nvPicPr>
          <p:cNvPr id="9" name="Picture 8" descr="A picture containing PowerPoint&#10;&#10;Description automatically generated">
            <a:extLst>
              <a:ext uri="{FF2B5EF4-FFF2-40B4-BE49-F238E27FC236}">
                <a16:creationId xmlns:a16="http://schemas.microsoft.com/office/drawing/2014/main" id="{17B07EE8-A89A-9F4A-B659-5FD5F0B93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223" y="772510"/>
            <a:ext cx="8161534" cy="44616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12B21B-FFAC-D948-89EE-EBF0E366B279}"/>
              </a:ext>
            </a:extLst>
          </p:cNvPr>
          <p:cNvSpPr txBox="1"/>
          <p:nvPr/>
        </p:nvSpPr>
        <p:spPr>
          <a:xfrm>
            <a:off x="3547992" y="843209"/>
            <a:ext cx="157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Ключевые </a:t>
            </a:r>
            <a:br>
              <a:rPr lang="ru-RU" sz="1500" b="1" dirty="0">
                <a:solidFill>
                  <a:prstClr val="white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ru-RU" sz="15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задачи/недочеты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29060C-3CDA-B44A-844E-9EA0B40B0DF1}"/>
              </a:ext>
            </a:extLst>
          </p:cNvPr>
          <p:cNvSpPr txBox="1"/>
          <p:nvPr/>
        </p:nvSpPr>
        <p:spPr>
          <a:xfrm>
            <a:off x="5633737" y="843209"/>
            <a:ext cx="178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 kumimoji="0" sz="1400" b="1" i="0" u="none" strike="noStrike" cap="none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1500" dirty="0"/>
              <a:t>Предлагаемое решение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2FC10F-A64C-AD4B-B3CF-BB4E17C2B559}"/>
              </a:ext>
            </a:extLst>
          </p:cNvPr>
          <p:cNvSpPr txBox="1"/>
          <p:nvPr/>
        </p:nvSpPr>
        <p:spPr>
          <a:xfrm>
            <a:off x="8164286" y="843209"/>
            <a:ext cx="1404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 kumimoji="0" sz="1400" b="1" i="0" u="none" strike="noStrike" cap="none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1500" dirty="0"/>
              <a:t>Контрольные сроки выполнения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7DDD30-1AAB-384F-BBC3-71B31161D012}"/>
              </a:ext>
            </a:extLst>
          </p:cNvPr>
          <p:cNvSpPr txBox="1"/>
          <p:nvPr/>
        </p:nvSpPr>
        <p:spPr>
          <a:xfrm>
            <a:off x="9840123" y="843209"/>
            <a:ext cx="166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 kumimoji="0" sz="1400" b="1" i="0" u="none" strike="noStrike" cap="none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1500" dirty="0"/>
              <a:t>Ответственные</a:t>
            </a:r>
            <a:r>
              <a:rPr lang="en-US" sz="1500" dirty="0"/>
              <a:t> </a:t>
            </a:r>
            <a:r>
              <a:rPr lang="ru-RU" sz="1500" dirty="0"/>
              <a:t>исполнители</a:t>
            </a:r>
          </a:p>
        </p:txBody>
      </p:sp>
    </p:spTree>
    <p:extLst>
      <p:ext uri="{BB962C8B-B14F-4D97-AF65-F5344CB8AC3E}">
        <p14:creationId xmlns:p14="http://schemas.microsoft.com/office/powerpoint/2010/main" val="326352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DC4FB458-8FA3-4BC1-8A0D-FC385CD0C4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4661" y="5651615"/>
            <a:ext cx="1819796" cy="745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Последний ситуационный отчет ВОЗ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F871DA-2632-4765-A38B-969A64757D61}"/>
              </a:ext>
            </a:extLst>
          </p:cNvPr>
          <p:cNvSpPr/>
          <p:nvPr/>
        </p:nvSpPr>
        <p:spPr>
          <a:xfrm>
            <a:off x="413865" y="2598003"/>
            <a:ext cx="4638834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Ситуация стремительно </a:t>
            </a:r>
            <a:br>
              <a:rPr lang="ru-RU" sz="2800" b="1" dirty="0"/>
            </a:br>
            <a:r>
              <a:rPr lang="ru-RU" sz="2800" b="1" dirty="0"/>
              <a:t>прогрессирует</a:t>
            </a:r>
          </a:p>
          <a:p>
            <a:endParaRPr lang="ru-RU" sz="2800" dirty="0"/>
          </a:p>
          <a:p>
            <a:r>
              <a:rPr lang="ru-RU" sz="2800" dirty="0"/>
              <a:t>Взглянем на последний </a:t>
            </a:r>
            <a:br>
              <a:rPr lang="ru-RU" sz="2800" dirty="0"/>
            </a:br>
            <a:r>
              <a:rPr lang="ru-RU" sz="2800" dirty="0"/>
              <a:t>ситуационный отчет ВОЗ</a:t>
            </a:r>
          </a:p>
          <a:p>
            <a:endParaRPr lang="ru-RU" sz="2800" dirty="0"/>
          </a:p>
        </p:txBody>
      </p:sp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B4298F1-BA16-8C44-8468-8F758BBD24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1112" y="1372267"/>
            <a:ext cx="4338581" cy="411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Обобщение результатов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357" y="1261241"/>
            <a:ext cx="5574810" cy="299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440" y="2017986"/>
            <a:ext cx="5574810" cy="299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585" y="2757980"/>
            <a:ext cx="5574810" cy="299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59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79" y="-8247"/>
            <a:ext cx="11884545" cy="581340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Заполнение участниками форм обратной связи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40BA-F069-46EB-80AD-1DA680739316}"/>
              </a:ext>
            </a:extLst>
          </p:cNvPr>
          <p:cNvSpPr/>
          <p:nvPr/>
        </p:nvSpPr>
        <p:spPr>
          <a:xfrm>
            <a:off x="6172764" y="2184611"/>
            <a:ext cx="58645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i="1" dirty="0">
                <a:latin typeface="Arial" panose="020B0604020202020204" pitchFamily="34" charset="0"/>
                <a:ea typeface="Calibri" panose="020F0502020204030204" pitchFamily="34" charset="0"/>
              </a:rPr>
              <a:t>Ваши отзывы и предложения помогут нам повысить качество и актуальность будущих имитационных учений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3E6510-CC81-4105-9D35-20E4BF56DD55}"/>
              </a:ext>
            </a:extLst>
          </p:cNvPr>
          <p:cNvGrpSpPr/>
          <p:nvPr/>
        </p:nvGrpSpPr>
        <p:grpSpPr>
          <a:xfrm>
            <a:off x="7730214" y="4687651"/>
            <a:ext cx="2059851" cy="749356"/>
            <a:chOff x="9978391" y="5342554"/>
            <a:chExt cx="2059851" cy="74935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3EC829-C3FA-4328-99AA-B40E0032A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1F5717-065B-4919-AD00-736B6FD64B1C}"/>
                </a:ext>
              </a:extLst>
            </p:cNvPr>
            <p:cNvSpPr txBox="1"/>
            <p:nvPr/>
          </p:nvSpPr>
          <p:spPr>
            <a:xfrm>
              <a:off x="10668380" y="5522976"/>
              <a:ext cx="13698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5 минут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26" y="1135117"/>
            <a:ext cx="3709281" cy="47671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0155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Последующие шаги и подведение итогов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0FD45-150F-4024-82DC-29A8CF80CB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9557">
            <a:off x="1928217" y="1162881"/>
            <a:ext cx="7850404" cy="45009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46B248-6FCC-4C4D-B5C7-8F13B04B80AF}"/>
              </a:ext>
            </a:extLst>
          </p:cNvPr>
          <p:cNvSpPr txBox="1"/>
          <p:nvPr/>
        </p:nvSpPr>
        <p:spPr>
          <a:xfrm>
            <a:off x="1878508" y="4578825"/>
            <a:ext cx="7949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36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ПОСЛЕДУЮЩИЕ ШАГИ</a:t>
            </a:r>
          </a:p>
        </p:txBody>
      </p:sp>
    </p:spTree>
    <p:extLst>
      <p:ext uri="{BB962C8B-B14F-4D97-AF65-F5344CB8AC3E}">
        <p14:creationId xmlns:p14="http://schemas.microsoft.com/office/powerpoint/2010/main" val="297911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72BCF9-0B8D-4074-9436-701BDD2B6BFF}"/>
              </a:ext>
            </a:extLst>
          </p:cNvPr>
          <p:cNvSpPr/>
          <p:nvPr/>
        </p:nvSpPr>
        <p:spPr>
          <a:xfrm>
            <a:off x="0" y="3773606"/>
            <a:ext cx="12192000" cy="28933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			   </a:t>
            </a: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РЕСУРСЫ ВОЗ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F2AF43-6C07-4B87-BFC4-B1B98FDD4CAF}"/>
              </a:ext>
            </a:extLst>
          </p:cNvPr>
          <p:cNvSpPr txBox="1"/>
          <p:nvPr/>
        </p:nvSpPr>
        <p:spPr>
          <a:xfrm>
            <a:off x="0" y="-10152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СПАСИБО!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11B9C60-02FC-41E8-B2BE-53DD780C3CA3}"/>
              </a:ext>
            </a:extLst>
          </p:cNvPr>
          <p:cNvSpPr/>
          <p:nvPr/>
        </p:nvSpPr>
        <p:spPr>
          <a:xfrm>
            <a:off x="838200" y="4381796"/>
            <a:ext cx="2867639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Веб-страница ВОЗ 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чрезвычайной ситуации в связи с COVID-19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73E02E2C-30C2-49FA-8399-05DC2B895B5E}"/>
              </a:ext>
            </a:extLst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182" y="5090038"/>
            <a:ext cx="1008000" cy="100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2C72D7-0DB3-47B6-ACCD-3268695FBC1A}"/>
              </a:ext>
            </a:extLst>
          </p:cNvPr>
          <p:cNvSpPr txBox="1"/>
          <p:nvPr/>
        </p:nvSpPr>
        <p:spPr>
          <a:xfrm>
            <a:off x="0" y="733317"/>
            <a:ext cx="12192000" cy="29392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Для получения технической поддержки по проведению имитационных учений </a:t>
            </a:r>
            <a:b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</a:b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обращайтесь в страновой офис или к координатору в региональном бюро ВОЗ: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AFRO (АФРБ):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5"/>
              </a:rPr>
              <a:t>stephenm@who.int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EMRO (ВСРБ):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6"/>
              </a:rPr>
              <a:t>samhourid@who.int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EURO (ЕРБ):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7"/>
              </a:rPr>
              <a:t>schmidtt@who.int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; 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8"/>
              </a:rPr>
              <a:t>rashforda@who.int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PAHO (ПАОЗ):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9"/>
              </a:rPr>
              <a:t>andragro@paho.org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				SEARO (ЮВАРБ):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lt"/>
                <a:cs typeface="Calibri"/>
                <a:hlinkClick r:id="rId10"/>
              </a:rPr>
              <a:t>hkatom@who.int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; 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  <a:hlinkClick r:id="rId11"/>
              </a:rPr>
              <a:t>htikem@who.int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 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				WPRO (ЗТОРБ): 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  <a:hlinkClick r:id="rId12"/>
              </a:rPr>
              <a:t>eshofoniea@who.int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 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C6D610C-26D0-4FA3-8062-200749C0C412}"/>
              </a:ext>
            </a:extLst>
          </p:cNvPr>
          <p:cNvSpPr/>
          <p:nvPr/>
        </p:nvSpPr>
        <p:spPr>
          <a:xfrm>
            <a:off x="4343400" y="4381796"/>
            <a:ext cx="3041764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Более подробная информация 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 коронавирусе</a:t>
            </a:r>
          </a:p>
        </p:txBody>
      </p:sp>
      <p:pic>
        <p:nvPicPr>
          <p:cNvPr id="16" name="Picture 15">
            <a:hlinkClick r:id="rId13"/>
            <a:extLst>
              <a:ext uri="{FF2B5EF4-FFF2-40B4-BE49-F238E27FC236}">
                <a16:creationId xmlns:a16="http://schemas.microsoft.com/office/drawing/2014/main" id="{BD923BB1-F5AD-406F-BBD9-A8E464A1FDE4}"/>
              </a:ext>
            </a:extLst>
          </p:cNvPr>
          <p:cNvPicPr>
            <a:picLocks/>
          </p:cNvPicPr>
          <p:nvPr/>
        </p:nvPicPr>
        <p:blipFill>
          <a:blip r:embed="rId1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359" y="5090038"/>
            <a:ext cx="1008000" cy="100800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43DD285-C321-4EA7-9111-A30C5465E894}"/>
              </a:ext>
            </a:extLst>
          </p:cNvPr>
          <p:cNvSpPr/>
          <p:nvPr/>
        </p:nvSpPr>
        <p:spPr>
          <a:xfrm>
            <a:off x="7924800" y="4381795"/>
            <a:ext cx="3139689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82775" algn="r"/>
              </a:tabLst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Ресурсы ВОЗ 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имитационным 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учениям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82775" algn="r"/>
              </a:tabLst>
              <a:defRPr/>
            </a:pP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hlinkClick r:id="rId15"/>
            <a:extLst>
              <a:ext uri="{FF2B5EF4-FFF2-40B4-BE49-F238E27FC236}">
                <a16:creationId xmlns:a16="http://schemas.microsoft.com/office/drawing/2014/main" id="{8D4128EA-2D55-489B-A288-BCFD7174DEE5}"/>
              </a:ext>
            </a:extLst>
          </p:cNvPr>
          <p:cNvPicPr>
            <a:picLocks/>
          </p:cNvPicPr>
          <p:nvPr/>
        </p:nvPicPr>
        <p:blipFill>
          <a:blip r:embed="rId16"/>
          <a:stretch>
            <a:fillRect/>
          </a:stretch>
        </p:blipFill>
        <p:spPr>
          <a:xfrm>
            <a:off x="8966636" y="5105400"/>
            <a:ext cx="1044000" cy="1044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1524000" y="6122160"/>
            <a:ext cx="1820969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Сканируйте или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нажмите мышью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5243906" y="6096000"/>
            <a:ext cx="1820969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Сканируйте или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нажмите мышью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8847031" y="6096000"/>
            <a:ext cx="1820969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Сканируйте или</a:t>
            </a:r>
            <a:b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</a:b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нажмите мышью</a:t>
            </a:r>
          </a:p>
        </p:txBody>
      </p:sp>
    </p:spTree>
    <p:extLst>
      <p:ext uri="{BB962C8B-B14F-4D97-AF65-F5344CB8AC3E}">
        <p14:creationId xmlns:p14="http://schemas.microsoft.com/office/powerpoint/2010/main" val="308803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518" y="0"/>
            <a:ext cx="1188428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dirty="0"/>
              <a:t>Руководство по обеспечению готовности и</a:t>
            </a:r>
            <a:r>
              <a:rPr lang="ru-RU" sz="3600" dirty="0"/>
              <a:t> </a:t>
            </a:r>
            <a:r>
              <a:rPr lang="ru-RU" sz="2800" dirty="0"/>
              <a:t>реагированию</a:t>
            </a:r>
            <a:endParaRPr sz="2800" dirty="0"/>
          </a:p>
        </p:txBody>
      </p:sp>
      <p:sp>
        <p:nvSpPr>
          <p:cNvPr id="4" name="object 4"/>
          <p:cNvSpPr txBox="1"/>
          <p:nvPr/>
        </p:nvSpPr>
        <p:spPr>
          <a:xfrm>
            <a:off x="11485176" y="6634184"/>
            <a:ext cx="53403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</a:t>
            </a:r>
            <a:r>
              <a:rPr kumimoji="0" sz="1200" b="1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12700" marR="0" lvl="0" indent="0" algn="l" defTabSz="914400" rtl="0" eaLnBrk="1" fontAlgn="auto" latinLnBrk="0" hangingPunct="1">
                <a:lnSpc>
                  <a:spcPts val="14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SIMULATION</a:t>
            </a:r>
            <a:r>
              <a:rPr kumimoji="0" sz="1200" b="1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EXERCISE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286000" y="6670003"/>
            <a:ext cx="266700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НОВЫЙ КОРОНАВИРУС</a:t>
            </a:r>
            <a:r>
              <a:rPr kumimoji="0" sz="1200" b="1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(COVID-19)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60608" y="6652472"/>
            <a:ext cx="120015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 October</a:t>
            </a:r>
            <a:r>
              <a:rPr kumimoji="0" sz="1200" b="1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2020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1519" y="893571"/>
            <a:ext cx="11669395" cy="17415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-5" normalizeH="0" baseline="0" noProof="0" dirty="0">
                <a:ln>
                  <a:noFill/>
                </a:ln>
                <a:solidFill>
                  <a:srgbClr val="005D8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ВОЗ предоставляет актуальные и точные рекомендации</a:t>
            </a:r>
          </a:p>
          <a:p>
            <a:pPr marL="12700" marR="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Во время чрезвычайных ситуаций в области здравоохранения, таких как пандемия COVID-19, одна из важнейших функций ВОЗ заключается в сборе данных и результатов исследований во всем мире, их оценке и последующем консультировании стран в отношении ответных действий</a:t>
            </a:r>
            <a:r>
              <a:rPr kumimoji="0" sz="18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endParaRPr kumimoji="0" lang="ru-RU" sz="1800" b="0" i="1" u="none" strike="noStrike" kern="1200" cap="none" spc="-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AD7F43-2ADD-40D3-8D76-132ABA6ABC01}"/>
              </a:ext>
            </a:extLst>
          </p:cNvPr>
          <p:cNvSpPr/>
          <p:nvPr/>
        </p:nvSpPr>
        <p:spPr>
          <a:xfrm>
            <a:off x="77658" y="2855492"/>
            <a:ext cx="60183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 января 2020 г. ВОЗ опубликовала более 100 документов по </a:t>
            </a:r>
            <a:r>
              <a:rPr kumimoji="0" lang="ru-RU" sz="18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COVID-19.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них более половины представляют собой подробные технические руководства по выявлению и тестированию случаев заболевания, обеспечению безопасной и надлежащей медицинской помощи людям в зависимости от степени тяжести их болезни, отслеживанию и помещению на карантин контактов, предотвращению передачи вируса от одного лица другому, защите медицинских работников и содействию общинам в обеспечении надлежащих ответных действий.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0917BE-D09A-49A5-9D35-F047AD704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658" y="2855492"/>
            <a:ext cx="6459672" cy="35453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46B6-1766-4618-AB37-69C62D8F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чем суть кабинетных учений (ТТХ)?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D7005-D0A1-4AC3-9669-670EA17DF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en-GB" i="1" u="sng" dirty="0">
              <a:solidFill>
                <a:srgbClr val="0070C0"/>
              </a:solidFill>
              <a:latin typeface="Calibri" charset="0"/>
              <a:ea typeface="Arial" charset="0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Кабинетные учения (ТТХ)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– это тренировочное мероприятие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форме обсуждения, при котором используется моделируемый сценарий развития ситуации вместе с серией вводных, в ходе которого участники рассматривают влияние потенциальной чрезвычайной ситуации в области здравоохранения на существующие планы, процедуры и возможности. </a:t>
            </a:r>
          </a:p>
          <a:p>
            <a:pPr marL="0" indent="0" algn="ctr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«Во время TTX </a:t>
            </a:r>
            <a:r>
              <a:rPr lang="ru-RU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имитация чрезвычайной ситуации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происходит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неформальной, спокойной обстановке».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dirty="0"/>
            </a:br>
            <a:r>
              <a:rPr lang="ru-RU" sz="1600" dirty="0"/>
              <a:t>Пособие ВОЗ по организации и проведению имитационных учений, 2017 г.</a:t>
            </a:r>
          </a:p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en-GB" i="1" u="sng" dirty="0">
              <a:solidFill>
                <a:srgbClr val="0070C0"/>
              </a:solidFill>
              <a:latin typeface="Arial" charset="0"/>
              <a:ea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2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7F212-D0A6-4214-B3AF-B63213580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j-lt"/>
                <a:cs typeface="Calibri" panose="020F0502020204030204" pitchFamily="34" charset="0"/>
              </a:rPr>
              <a:t>Концепция и предназначение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CE674F-954A-4D0E-90FA-4EB88E0C98B6}"/>
              </a:ext>
            </a:extLst>
          </p:cNvPr>
          <p:cNvSpPr/>
          <p:nvPr/>
        </p:nvSpPr>
        <p:spPr>
          <a:xfrm>
            <a:off x="152780" y="698874"/>
            <a:ext cx="8187179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3600" b="1" dirty="0">
                <a:solidFill>
                  <a:schemeClr val="accent3"/>
                </a:solidFill>
              </a:rPr>
              <a:t>Концепция и предназначение учений</a:t>
            </a:r>
          </a:p>
          <a:p>
            <a:endParaRPr lang="en-US" sz="1000" b="1" dirty="0">
              <a:solidFill>
                <a:schemeClr val="accent3"/>
              </a:solidFill>
            </a:endParaRPr>
          </a:p>
          <a:p>
            <a:pPr algn="just"/>
            <a:r>
              <a:rPr lang="ru-RU" dirty="0"/>
              <a:t>Основываясь на положениях Стратегического плана по обеспечению готовности и реагирования в связи с COVID-19 (СПГР), настоящие учения ставят перед странами и органами общественного здравоохранения задачу оценить профильные планы и структуры планирования, необходимые для обеспечения готовности применительно к текущей и будущим вспышкам COVID-19, а также принятия соответствующих ответных мер. </a:t>
            </a:r>
          </a:p>
          <a:p>
            <a:pPr algn="just"/>
            <a:endParaRPr lang="en-US" dirty="0">
              <a:cs typeface="Arial"/>
            </a:endParaRPr>
          </a:p>
          <a:p>
            <a:pPr algn="just"/>
            <a:r>
              <a:rPr lang="ru-RU" dirty="0"/>
              <a:t>Учения построены на основе имеющихся на сегодняшний день сведений о вирусе, и участникам предлагается оценить свою готовность и меры реагирования.</a:t>
            </a:r>
          </a:p>
          <a:p>
            <a:pPr algn="just"/>
            <a:endParaRPr lang="en-US" dirty="0">
              <a:cs typeface="Arial"/>
            </a:endParaRPr>
          </a:p>
          <a:p>
            <a:pPr algn="just"/>
            <a:r>
              <a:rPr lang="ru-RU" dirty="0"/>
              <a:t>Полученные результаты будут воплощены в стратегические действия, которые определят усилия всех национальных и международных партнеров при разработке и совершенствовании конкретных национальных и региональных оперативных планов.</a:t>
            </a:r>
          </a:p>
        </p:txBody>
      </p:sp>
      <p:pic>
        <p:nvPicPr>
          <p:cNvPr id="5" name="Picture 4" descr="A picture containing website&#10;&#10;Description automatically generated">
            <a:extLst>
              <a:ext uri="{FF2B5EF4-FFF2-40B4-BE49-F238E27FC236}">
                <a16:creationId xmlns:a16="http://schemas.microsoft.com/office/drawing/2014/main" id="{AEA338B0-3F80-434E-B8FA-2672D4B16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6048" y="935536"/>
            <a:ext cx="3273469" cy="511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9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Общие задачи ТТХ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92" y="1017346"/>
            <a:ext cx="10960608" cy="5159617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5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3200" b="1" dirty="0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Общие задачи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Поделиться информацией</a:t>
            </a:r>
            <a:r>
              <a:rPr lang="ru-RU" dirty="0">
                <a:latin typeface="+mj-lt"/>
                <a:cs typeface="Calibri" panose="020F0502020204030204" pitchFamily="34" charset="0"/>
              </a:rPr>
              <a:t> о ходе подготовки, включая возможности, планы и процедуры реагирования на текущие </a:t>
            </a:r>
            <a:br>
              <a:rPr lang="ru-RU" dirty="0">
                <a:latin typeface="+mj-lt"/>
                <a:cs typeface="Calibri" panose="020F0502020204030204" pitchFamily="34" charset="0"/>
              </a:rPr>
            </a:br>
            <a:r>
              <a:rPr lang="ru-RU" dirty="0">
                <a:latin typeface="+mj-lt"/>
                <a:cs typeface="Calibri" panose="020F0502020204030204" pitchFamily="34" charset="0"/>
              </a:rPr>
              <a:t>и будущие вспышки COVID-19 в вашей стране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Выявить области взаимозависимости</a:t>
            </a:r>
            <a:r>
              <a:rPr lang="ru-RU" dirty="0">
                <a:latin typeface="+mj-lt"/>
                <a:cs typeface="Calibri" panose="020F0502020204030204" pitchFamily="34" charset="0"/>
              </a:rPr>
              <a:t> между субъектами здравоохранения и другими секторами</a:t>
            </a:r>
            <a:r>
              <a:rPr lang="ru-RU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Провести анализ пробелов</a:t>
            </a:r>
            <a:r>
              <a:rPr lang="ru-RU" dirty="0">
                <a:latin typeface="+mj-lt"/>
                <a:cs typeface="Calibri" panose="020F0502020204030204" pitchFamily="34" charset="0"/>
              </a:rPr>
              <a:t> на основе Стратегического плана </a:t>
            </a:r>
            <a:br>
              <a:rPr lang="ru-RU" dirty="0">
                <a:latin typeface="+mj-lt"/>
                <a:cs typeface="Calibri" panose="020F0502020204030204" pitchFamily="34" charset="0"/>
              </a:rPr>
            </a:br>
            <a:r>
              <a:rPr lang="ru-RU" dirty="0">
                <a:latin typeface="+mj-lt"/>
                <a:cs typeface="Calibri" panose="020F0502020204030204" pitchFamily="34" charset="0"/>
              </a:rPr>
              <a:t>по обеспечению готовности и реагирования в связи с COVID-19 (СПГР)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Разработать план действий для повышения уровня вашей подготовленности</a:t>
            </a:r>
            <a:r>
              <a:rPr lang="ru-RU" dirty="0">
                <a:latin typeface="+mj-lt"/>
                <a:cs typeface="Calibri" panose="020F0502020204030204" pitchFamily="34" charset="0"/>
              </a:rPr>
              <a:t>, основанный на СПГР</a:t>
            </a: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SzPct val="100000"/>
            </a:pPr>
            <a:endParaRPr lang="en-US" sz="3200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00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Содержание ТТХ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1229910"/>
            <a:ext cx="11844148" cy="54657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Проведение ТТХ включает следующие процессы: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200" b="1" dirty="0">
              <a:solidFill>
                <a:schemeClr val="accent5"/>
              </a:solidFill>
              <a:latin typeface="+mj-lt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Рассмотрение</a:t>
            </a:r>
            <a:r>
              <a:rPr lang="ru-RU" sz="2200" dirty="0">
                <a:latin typeface="+mj-lt"/>
                <a:cs typeface="Calibri" panose="020F0502020204030204" pitchFamily="34" charset="0"/>
              </a:rPr>
              <a:t> схемы оперативного принятия мер в отношении случаев подозрения </a:t>
            </a:r>
            <a:br>
              <a:rPr lang="ru-RU" sz="2200" dirty="0">
                <a:latin typeface="+mj-lt"/>
                <a:cs typeface="Calibri" panose="020F0502020204030204" pitchFamily="34" charset="0"/>
              </a:rPr>
            </a:br>
            <a:r>
              <a:rPr lang="ru-RU" sz="2200" dirty="0">
                <a:latin typeface="+mj-lt"/>
                <a:cs typeface="Calibri" panose="020F0502020204030204" pitchFamily="34" charset="0"/>
              </a:rPr>
              <a:t>и подтвержденных случаев COVID-19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Подтверждение процедур</a:t>
            </a:r>
            <a:r>
              <a:rPr lang="ru-RU" sz="2200" dirty="0">
                <a:latin typeface="+mj-lt"/>
                <a:cs typeface="Calibri" panose="020F0502020204030204" pitchFamily="34" charset="0"/>
              </a:rPr>
              <a:t>, относящихся к тестированию и обеспечению лабораторного потенциала 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Рассмотрение</a:t>
            </a:r>
            <a:r>
              <a:rPr lang="ru-RU" sz="2200" dirty="0">
                <a:latin typeface="+mj-lt"/>
                <a:cs typeface="Calibri" panose="020F0502020204030204" pitchFamily="34" charset="0"/>
              </a:rPr>
              <a:t> мер общественного здравоохранения и работы системы отслеживания контактов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/>
              </a:rPr>
              <a:t>Рассмотрение планов</a:t>
            </a:r>
            <a:r>
              <a:rPr lang="ru-RU" sz="2200" dirty="0">
                <a:latin typeface="+mj-lt"/>
                <a:cs typeface="Calibri"/>
              </a:rPr>
              <a:t> для уточнения линий подотчетности (функций и обязанностей) и механизмов межсекторального сотрудничества в целях обеспечения своевременного, хорошо скоординированного и эффективного реагирования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200" b="1" dirty="0">
                <a:solidFill>
                  <a:schemeClr val="accent5"/>
                </a:solidFill>
                <a:latin typeface="+mj-lt"/>
                <a:cs typeface="Calibri" panose="020F0502020204030204" pitchFamily="34" charset="0"/>
              </a:rPr>
              <a:t>Рассмотрение планов информирования о рисках и медийной коммуникации</a:t>
            </a:r>
            <a:r>
              <a:rPr lang="ru-RU" sz="22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73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"/>
                <a:cs typeface="Arial"/>
              </a:rPr>
              <a:t>Группа управления учениями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34118"/>
            <a:ext cx="11880724" cy="546575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b="1" dirty="0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Функции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Ведущие: (впишите имя/имена)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Составители отчета: (впишите имя/имена) 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Наблюдатели: (если применимо)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0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A24B19"/>
      </a:accent1>
      <a:accent2>
        <a:srgbClr val="D86422"/>
      </a:accent2>
      <a:accent3>
        <a:srgbClr val="005D85"/>
      </a:accent3>
      <a:accent4>
        <a:srgbClr val="006A97"/>
      </a:accent4>
      <a:accent5>
        <a:srgbClr val="008FCE"/>
      </a:accent5>
      <a:accent6>
        <a:srgbClr val="9DC3CB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spcBef>
            <a:spcPts val="700"/>
          </a:spcBef>
          <a:buClr>
            <a:srgbClr val="DD8047"/>
          </a:buClr>
          <a:buSzPct val="60000"/>
          <a:defRPr sz="2000" b="1" dirty="0" smtClean="0">
            <a:solidFill>
              <a:srgbClr val="0070C0"/>
            </a:solidFill>
            <a:latin typeface="+mj-lt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37a4c0a-028d-41b0-9193-6635ca5775f6">
      <UserInfo>
        <DisplayName>COPPER, Frederik Anton</DisplayName>
        <AccountId>13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8C5FCD04D76B4F9E83E1FFDAAD0434" ma:contentTypeVersion="12" ma:contentTypeDescription="Create a new document." ma:contentTypeScope="" ma:versionID="bf8e85f3622c27d67cc3cbd27cc3a127">
  <xsd:schema xmlns:xsd="http://www.w3.org/2001/XMLSchema" xmlns:xs="http://www.w3.org/2001/XMLSchema" xmlns:p="http://schemas.microsoft.com/office/2006/metadata/properties" xmlns:ns2="a1d858d0-9300-440e-863b-088bced39a33" xmlns:ns3="537a4c0a-028d-41b0-9193-6635ca5775f6" targetNamespace="http://schemas.microsoft.com/office/2006/metadata/properties" ma:root="true" ma:fieldsID="dff9a7b1e994b620ba838fd5a29bea04" ns2:_="" ns3:_="">
    <xsd:import namespace="a1d858d0-9300-440e-863b-088bced39a33"/>
    <xsd:import namespace="537a4c0a-028d-41b0-9193-6635ca5775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d858d0-9300-440e-863b-088bced39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7a4c0a-028d-41b0-9193-6635ca5775f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58DDD0-0FFB-4F57-A737-ADBE5E3709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0A9802-686C-4537-A4EF-3D12C1362DDC}">
  <ds:schemaRefs>
    <ds:schemaRef ds:uri="http://schemas.microsoft.com/office/2006/metadata/properties"/>
    <ds:schemaRef ds:uri="http://purl.org/dc/terms/"/>
    <ds:schemaRef ds:uri="a1d858d0-9300-440e-863b-088bced39a33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37a4c0a-028d-41b0-9193-6635ca5775f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AF2D69A-AD22-4D5B-AAF5-3D3730ADD6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d858d0-9300-440e-863b-088bced39a33"/>
    <ds:schemaRef ds:uri="537a4c0a-028d-41b0-9193-6635ca5775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1524</Words>
  <Application>Microsoft Office PowerPoint</Application>
  <PresentationFormat>Widescreen</PresentationFormat>
  <Paragraphs>323</Paragraphs>
  <Slides>33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Arial Narrow</vt:lpstr>
      <vt:lpstr>Calibri</vt:lpstr>
      <vt:lpstr>Roboto</vt:lpstr>
      <vt:lpstr>Office Theme</vt:lpstr>
      <vt:lpstr>1_Office Theme</vt:lpstr>
      <vt:lpstr>2_Office Theme</vt:lpstr>
      <vt:lpstr>НОВЫЙ КОРОНАВИРУС (COVID-19)</vt:lpstr>
      <vt:lpstr>Предлагаемая программа</vt:lpstr>
      <vt:lpstr>Последний ситуационный отчет ВОЗ</vt:lpstr>
      <vt:lpstr>Руководство по обеспечению готовности и реагированию</vt:lpstr>
      <vt:lpstr>В чем суть кабинетных учений (ТТХ)?</vt:lpstr>
      <vt:lpstr>Концепция и предназначение</vt:lpstr>
      <vt:lpstr>Общие задачи ТТХ</vt:lpstr>
      <vt:lpstr>Содержание ТТХ</vt:lpstr>
      <vt:lpstr>Группа управления учениями</vt:lpstr>
      <vt:lpstr>Правила проведения ТТХ</vt:lpstr>
      <vt:lpstr>Кабинетные учения: «правила игры»</vt:lpstr>
      <vt:lpstr>Вопросы</vt:lpstr>
      <vt:lpstr>НОВЫЙ КОРОНАВИРУС (COVID-19)</vt:lpstr>
      <vt:lpstr>Сценарий</vt:lpstr>
      <vt:lpstr>Сессия 1</vt:lpstr>
      <vt:lpstr>Обновление сценария</vt:lpstr>
      <vt:lpstr>Сессия 2</vt:lpstr>
      <vt:lpstr>Перерыв</vt:lpstr>
      <vt:lpstr>Обновление сценария</vt:lpstr>
      <vt:lpstr>Сессия 3</vt:lpstr>
      <vt:lpstr>Обновление сценария</vt:lpstr>
      <vt:lpstr>Сессия 4</vt:lpstr>
      <vt:lpstr>Разбор «по горячим следам»</vt:lpstr>
      <vt:lpstr>PowerPoint Presentation</vt:lpstr>
      <vt:lpstr>Часть 2</vt:lpstr>
      <vt:lpstr>COVID-19 СПГР</vt:lpstr>
      <vt:lpstr>Анализ сильных сторон и пробелов</vt:lpstr>
      <vt:lpstr>Перерыв</vt:lpstr>
      <vt:lpstr>План действий</vt:lpstr>
      <vt:lpstr>Обобщение результатов</vt:lpstr>
      <vt:lpstr>Заполнение участниками форм обратной связи</vt:lpstr>
      <vt:lpstr>Последующие шаги и подведение итогов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 CORONAVIRUS  (2019-nCoV)</dc:title>
  <dc:creator>Denis Charles</dc:creator>
  <cp:lastModifiedBy>PARKKALI, Leila Maarit</cp:lastModifiedBy>
  <cp:revision>30</cp:revision>
  <dcterms:created xsi:type="dcterms:W3CDTF">2020-01-31T13:21:16Z</dcterms:created>
  <dcterms:modified xsi:type="dcterms:W3CDTF">2020-11-02T13:56:38Z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0x0101004B8C5FCD04D76B4F9E83E1FFDAAD0434</vt:lpwstr>
  </property>
</Properties>
</file>